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e099c8045b854f9a" /><Relationship Type="http://schemas.openxmlformats.org/officeDocument/2006/relationships/extended-properties" Target="/docProps/app.xml" Id="Rc57c2f53a23c4f82" /><Relationship Type="http://schemas.openxmlformats.org/officeDocument/2006/relationships/officeDocument" Target="/ppt/presentation.xml" Id="R9ec132eb55714a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ade227191345f2"/>
  </p:sldMasterIdLst>
  <p:notesMasterIdLst>
    <p:notesMasterId xmlns:r="http://schemas.openxmlformats.org/officeDocument/2006/relationships" r:id="Re6ba6a570bd445da"/>
  </p:notesMasterIdLst>
  <p:sldIdLst>
    <p:sldId xmlns:r="http://schemas.openxmlformats.org/officeDocument/2006/relationships" id="256" r:id="Rd0a29ca715434a67"/>
    <p:sldId xmlns:r="http://schemas.openxmlformats.org/officeDocument/2006/relationships" id="257" r:id="R2e74dfc8e79d4f4e"/>
    <p:sldId xmlns:r="http://schemas.openxmlformats.org/officeDocument/2006/relationships" id="258" r:id="R62753c97f9544467"/>
    <p:sldId xmlns:r="http://schemas.openxmlformats.org/officeDocument/2006/relationships" id="259" r:id="Rb75fc4cb92864bdc"/>
    <p:sldId xmlns:r="http://schemas.openxmlformats.org/officeDocument/2006/relationships" id="260" r:id="R628296302367417b"/>
    <p:sldId xmlns:r="http://schemas.openxmlformats.org/officeDocument/2006/relationships" id="261" r:id="Ra77355cc5b26462c"/>
    <p:sldId xmlns:r="http://schemas.openxmlformats.org/officeDocument/2006/relationships" id="262" r:id="R54cc2be3782b4bbb"/>
    <p:sldId xmlns:r="http://schemas.openxmlformats.org/officeDocument/2006/relationships" id="263" r:id="Rba75a738f599452f"/>
    <p:sldId xmlns:r="http://schemas.openxmlformats.org/officeDocument/2006/relationships" id="264" r:id="R9c5c4cdcc4cd4c67"/>
    <p:sldId xmlns:r="http://schemas.openxmlformats.org/officeDocument/2006/relationships" id="265" r:id="Rd601cc4c75d346cd"/>
    <p:sldId xmlns:r="http://schemas.openxmlformats.org/officeDocument/2006/relationships" id="266" r:id="R3a526387ce7744eb"/>
    <p:sldId xmlns:r="http://schemas.openxmlformats.org/officeDocument/2006/relationships" id="267" r:id="Recbe3442e9024973"/>
    <p:sldId xmlns:r="http://schemas.openxmlformats.org/officeDocument/2006/relationships" id="268" r:id="Rd05186ca405a4c2f"/>
    <p:sldId xmlns:r="http://schemas.openxmlformats.org/officeDocument/2006/relationships" id="269" r:id="R62e5b2e34692412f"/>
    <p:sldId xmlns:r="http://schemas.openxmlformats.org/officeDocument/2006/relationships" id="270" r:id="R6b24f194bc424530"/>
    <p:sldId xmlns:r="http://schemas.openxmlformats.org/officeDocument/2006/relationships" id="271" r:id="R89bd5049b71a44bf"/>
  </p:sldIdLst>
  <p:sldSz cx="18288000" cy="10287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ade227191345f2" /><Relationship Type="http://schemas.openxmlformats.org/officeDocument/2006/relationships/theme" Target="/ppt/theme/theme1.xml" Id="Rf47075ee72714ac6" /><Relationship Type="http://schemas.openxmlformats.org/officeDocument/2006/relationships/notesMaster" Target="/ppt/notesMasters/notesMaster1.xml" Id="Re6ba6a570bd445da" /><Relationship Type="http://schemas.openxmlformats.org/officeDocument/2006/relationships/presProps" Target="/ppt/presProps.xml" Id="R11340ccd2407415d" /><Relationship Type="http://schemas.openxmlformats.org/officeDocument/2006/relationships/viewProps" Target="/ppt/viewProps.xml" Id="Ree38aaee3e2a4a2a" /><Relationship Type="http://schemas.openxmlformats.org/officeDocument/2006/relationships/tableStyles" Target="/ppt/tableStyles.xml" Id="R8257bc7db94f451c" /><Relationship Type="http://schemas.openxmlformats.org/officeDocument/2006/relationships/slide" Target="/ppt/slides/slide1.xml" Id="Rd0a29ca715434a67" /><Relationship Type="http://schemas.openxmlformats.org/officeDocument/2006/relationships/slide" Target="/ppt/slides/slide2.xml" Id="R2e74dfc8e79d4f4e" /><Relationship Type="http://schemas.openxmlformats.org/officeDocument/2006/relationships/slide" Target="/ppt/slides/slide3.xml" Id="R62753c97f9544467" /><Relationship Type="http://schemas.openxmlformats.org/officeDocument/2006/relationships/slide" Target="/ppt/slides/slide4.xml" Id="Rb75fc4cb92864bdc" /><Relationship Type="http://schemas.openxmlformats.org/officeDocument/2006/relationships/slide" Target="/ppt/slides/slide5.xml" Id="R628296302367417b" /><Relationship Type="http://schemas.openxmlformats.org/officeDocument/2006/relationships/slide" Target="/ppt/slides/slide6.xml" Id="Ra77355cc5b26462c" /><Relationship Type="http://schemas.openxmlformats.org/officeDocument/2006/relationships/slide" Target="/ppt/slides/slide7.xml" Id="R54cc2be3782b4bbb" /><Relationship Type="http://schemas.openxmlformats.org/officeDocument/2006/relationships/slide" Target="/ppt/slides/slide8.xml" Id="Rba75a738f599452f" /><Relationship Type="http://schemas.openxmlformats.org/officeDocument/2006/relationships/slide" Target="/ppt/slides/slide9.xml" Id="R9c5c4cdcc4cd4c67" /><Relationship Type="http://schemas.openxmlformats.org/officeDocument/2006/relationships/slide" Target="/ppt/slides/slide10.xml" Id="Rd601cc4c75d346cd" /><Relationship Type="http://schemas.openxmlformats.org/officeDocument/2006/relationships/slide" Target="/ppt/slides/slide11.xml" Id="R3a526387ce7744eb" /><Relationship Type="http://schemas.openxmlformats.org/officeDocument/2006/relationships/slide" Target="/ppt/slides/slide12.xml" Id="Recbe3442e9024973" /><Relationship Type="http://schemas.openxmlformats.org/officeDocument/2006/relationships/slide" Target="/ppt/slides/slide13.xml" Id="Rd05186ca405a4c2f" /><Relationship Type="http://schemas.openxmlformats.org/officeDocument/2006/relationships/slide" Target="/ppt/slides/slide14.xml" Id="R62e5b2e34692412f" /><Relationship Type="http://schemas.openxmlformats.org/officeDocument/2006/relationships/slide" Target="/ppt/slides/slide15.xml" Id="R6b24f194bc424530" /><Relationship Type="http://schemas.openxmlformats.org/officeDocument/2006/relationships/slide" Target="/ppt/slides/slide16.xml" Id="R89bd5049b71a44bf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dfd0720ee9534426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e202a4c8ef745ce" /><Relationship Type="http://schemas.openxmlformats.org/officeDocument/2006/relationships/notesMaster" Target="/ppt/notesMasters/notesMaster1.xml" Id="R42011e118ff846aa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450099c2c12c46ec" /><Relationship Type="http://schemas.openxmlformats.org/officeDocument/2006/relationships/notesMaster" Target="/ppt/notesMasters/notesMaster1.xml" Id="R3dcf7f78a40f408c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df903941b4974df1" /><Relationship Type="http://schemas.openxmlformats.org/officeDocument/2006/relationships/notesMaster" Target="/ppt/notesMasters/notesMaster1.xml" Id="R73e92c92b8214785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f9ef38137dfd4769" /><Relationship Type="http://schemas.openxmlformats.org/officeDocument/2006/relationships/notesMaster" Target="/ppt/notesMasters/notesMaster1.xml" Id="R9650532efdf34e68" /></Relationships>
</file>

<file path=ppt/notesSlides/_rels/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756a75ca4f4e402d" /><Relationship Type="http://schemas.openxmlformats.org/officeDocument/2006/relationships/notesMaster" Target="/ppt/notesMasters/notesMaster1.xml" Id="R542bc31464194f5d" /></Relationships>
</file>

<file path=ppt/notesSlides/_rels/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27ef578684f5404c" /><Relationship Type="http://schemas.openxmlformats.org/officeDocument/2006/relationships/notesMaster" Target="/ppt/notesMasters/notesMaster1.xml" Id="Rd0713cada9994199" /></Relationships>
</file>

<file path=ppt/notesSlides/_rels/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55274807e0b146f4" /><Relationship Type="http://schemas.openxmlformats.org/officeDocument/2006/relationships/notesMaster" Target="/ppt/notesMasters/notesMaster1.xml" Id="Rfc18724eb34c454b" /></Relationships>
</file>

<file path=ppt/notesSlides/_rels/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e328c6f44190464b" /><Relationship Type="http://schemas.openxmlformats.org/officeDocument/2006/relationships/notesMaster" Target="/ppt/notesMasters/notesMaster1.xml" Id="Rab064edaf7c24896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777afcab0a3c444e" /><Relationship Type="http://schemas.openxmlformats.org/officeDocument/2006/relationships/notesMaster" Target="/ppt/notesMasters/notesMaster1.xml" Id="R971850995e5c4da4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f0b998bf333449ce" /><Relationship Type="http://schemas.openxmlformats.org/officeDocument/2006/relationships/notesMaster" Target="/ppt/notesMasters/notesMaster1.xml" Id="R1ef56f9cbff64add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a1e4aa216d644d19" /><Relationship Type="http://schemas.openxmlformats.org/officeDocument/2006/relationships/notesMaster" Target="/ppt/notesMasters/notesMaster1.xml" Id="R721a5163682b4f38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41985f0558d34035" /><Relationship Type="http://schemas.openxmlformats.org/officeDocument/2006/relationships/notesMaster" Target="/ppt/notesMasters/notesMaster1.xml" Id="R5e1adbca11674a7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eccddb7840dc4646" /><Relationship Type="http://schemas.openxmlformats.org/officeDocument/2006/relationships/notesMaster" Target="/ppt/notesMasters/notesMaster1.xml" Id="R02551e00313349e0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7cc96e6be1894e14" /><Relationship Type="http://schemas.openxmlformats.org/officeDocument/2006/relationships/notesMaster" Target="/ppt/notesMasters/notesMaster1.xml" Id="R3f5c3577240b4e57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e3039e97c098459e" /><Relationship Type="http://schemas.openxmlformats.org/officeDocument/2006/relationships/notesMaster" Target="/ppt/notesMasters/notesMaster1.xml" Id="R0d38f6d9b5a84ae2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f38cb52f2d9f4711" /><Relationship Type="http://schemas.openxmlformats.org/officeDocument/2006/relationships/notesMaster" Target="/ppt/notesMasters/notesMaster1.xml" Id="Rfb0f466fd55b4dd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83693d25bb4c5c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a3a8077e085f415c" /><Relationship Type="http://schemas.openxmlformats.org/officeDocument/2006/relationships/slideLayout" Target="/ppt/slideLayouts/slideLayout2.xml" Id="R8848a26a771d44aa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48a26a771d44aa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1c0503750ad4e05" /><Relationship Type="http://schemas.openxmlformats.org/officeDocument/2006/relationships/notesSlide" Target="/ppt/notesSlides/notesSlide1.xml" Id="Rc1cd654a5c694d6b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25ffbdd642c41f2" /><Relationship Type="http://schemas.openxmlformats.org/officeDocument/2006/relationships/notesSlide" Target="/ppt/notesSlides/notesSlide10.xml" Id="Rdbdfa5507d6f4cfe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38eaa7b12db4c61" /><Relationship Type="http://schemas.openxmlformats.org/officeDocument/2006/relationships/notesSlide" Target="/ppt/notesSlides/notesSlide11.xml" Id="R7f0c36534b3244ba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a10ff7d09664050" /><Relationship Type="http://schemas.openxmlformats.org/officeDocument/2006/relationships/notesSlide" Target="/ppt/notesSlides/notesSlide12.xml" Id="R5bff880111214f4d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f3e8c3835504955" /><Relationship Type="http://schemas.openxmlformats.org/officeDocument/2006/relationships/notesSlide" Target="/ppt/notesSlides/notesSlide13.xml" Id="R90bf3fc6a17b4788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107deb7c92b4298" /><Relationship Type="http://schemas.openxmlformats.org/officeDocument/2006/relationships/notesSlide" Target="/ppt/notesSlides/notesSlide14.xml" Id="R191f90904abc4adf" /></Relationships>
</file>

<file path=ppt/slides/_rels/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8a3be17792344b5" /><Relationship Type="http://schemas.openxmlformats.org/officeDocument/2006/relationships/notesSlide" Target="/ppt/notesSlides/notesSlide15.xml" Id="R45d3bf3d5f1b49cd" /></Relationships>
</file>

<file path=ppt/slides/_rels/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0a8fefa56394e58" /><Relationship Type="http://schemas.openxmlformats.org/officeDocument/2006/relationships/notesSlide" Target="/ppt/notesSlides/notesSlide16.xml" Id="R7a8aff82fcd44a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a9c78067da04853" /><Relationship Type="http://schemas.openxmlformats.org/officeDocument/2006/relationships/notesSlide" Target="/ppt/notesSlides/notesSlide2.xml" Id="Rfb47d9f5bf2042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ac75616afc04620" /><Relationship Type="http://schemas.openxmlformats.org/officeDocument/2006/relationships/notesSlide" Target="/ppt/notesSlides/notesSlide3.xml" Id="Rf64b7a154e4549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06c835aa4964ae4" /><Relationship Type="http://schemas.openxmlformats.org/officeDocument/2006/relationships/notesSlide" Target="/ppt/notesSlides/notesSlide4.xml" Id="Re5e2fd44408746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72e98cb3ebe4735" /><Relationship Type="http://schemas.openxmlformats.org/officeDocument/2006/relationships/notesSlide" Target="/ppt/notesSlides/notesSlide5.xml" Id="R095419b6286c4e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86aa9d07f374bf8" /><Relationship Type="http://schemas.openxmlformats.org/officeDocument/2006/relationships/notesSlide" Target="/ppt/notesSlides/notesSlide6.xml" Id="R3771258999f341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0d209be69ad46e4" /><Relationship Type="http://schemas.openxmlformats.org/officeDocument/2006/relationships/notesSlide" Target="/ppt/notesSlides/notesSlide7.xml" Id="R6c84e04f67ad472c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46cbe6007be4b1b" /><Relationship Type="http://schemas.openxmlformats.org/officeDocument/2006/relationships/notesSlide" Target="/ppt/notesSlides/notesSlide8.xml" Id="Rc2dc87d48ff94628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aeb17be0372426b" /><Relationship Type="http://schemas.openxmlformats.org/officeDocument/2006/relationships/notesSlide" Target="/ppt/notesSlides/notesSlide9.xml" Id="R84645ce7f99541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canvas">
            <a:extLst xmlns:a="http://schemas.openxmlformats.org/drawingml/2006/main">
              <a:ext uri="{FF2B5EF4-FFF2-40B4-BE49-F238E27FC236}">
                <a16:creationId xmlns:a16="http://schemas.microsoft.com/office/drawing/2014/main" id="{CC51B3CA-26BA-4CA0-B011-2BD6649133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72A"/>
          </a:solidFill>
        </p:spPr>
      </p:sp>
      <p:sp>
        <p:nvSpPr>
          <p:cNvPr id="2" name="cover-eyebrow">
            <a:extLst xmlns:a="http://schemas.openxmlformats.org/drawingml/2006/main">
              <a:ext uri="{FF2B5EF4-FFF2-40B4-BE49-F238E27FC236}">
                <a16:creationId xmlns:a16="http://schemas.microsoft.com/office/drawing/2014/main" id="{02410DB9-7B57-4AB7-99FB-B6CFE79BC5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990850"/>
            <a:ext cx="2114550" cy="419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60A5FA"/>
                </a:solidFill>
              </a:defRPr>
            </a:pPr>
            <a:r>
              <a:rPr sz="1350" b="1">
                <a:solidFill>
                  <a:srgbClr val="60A5FA"/>
                </a:solidFill>
              </a:rPr>
              <a:t>消費者版操作說明｜2026.04</a:t>
            </a:r>
          </a:p>
        </p:txBody>
      </p:sp>
      <p:sp>
        <p:nvSpPr>
          <p:cNvPr id="3" name="cover-title">
            <a:extLst xmlns:a="http://schemas.openxmlformats.org/drawingml/2006/main">
              <a:ext uri="{FF2B5EF4-FFF2-40B4-BE49-F238E27FC236}">
                <a16:creationId xmlns:a16="http://schemas.microsoft.com/office/drawing/2014/main" id="{C36FB559-E2E1-4582-A962-B02550071C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638550"/>
            <a:ext cx="5067300" cy="1752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5700" b="1">
                <a:solidFill>
                  <a:srgbClr val="F8FAFC"/>
                </a:solidFill>
              </a:defRPr>
            </a:pPr>
            <a:r>
              <a:rPr sz="5700" b="1">
                <a:solidFill>
                  <a:srgbClr val="F8FAFC"/>
                </a:solidFill>
              </a:rPr>
              <a:t>台股盤後決策</a:t>
            </a:r>
          </a:p>
          <a:p xmlns:a="http://schemas.openxmlformats.org/drawingml/2006/main">
            <a:pPr>
              <a:defRPr sz="5700" b="1">
                <a:solidFill>
                  <a:srgbClr val="F8FAFC"/>
                </a:solidFill>
              </a:defRPr>
            </a:pPr>
            <a:r>
              <a:rPr sz="5700" b="1">
                <a:solidFill>
                  <a:srgbClr val="F8FAFC"/>
                </a:solidFill>
              </a:rPr>
              <a:t>操作說明與教學</a:t>
            </a:r>
          </a:p>
        </p:txBody>
      </p:sp>
      <p:sp>
        <p:nvSpPr>
          <p:cNvPr id="4" name="cover-promise">
            <a:extLst xmlns:a="http://schemas.openxmlformats.org/drawingml/2006/main">
              <a:ext uri="{FF2B5EF4-FFF2-40B4-BE49-F238E27FC236}">
                <a16:creationId xmlns:a16="http://schemas.microsoft.com/office/drawing/2014/main" id="{8990E5E1-50DB-4D7C-9FD8-5565096696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5600700"/>
            <a:ext cx="7924800" cy="1028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250" b="0">
                <a:solidFill>
                  <a:srgbClr val="CBD5E1"/>
                </a:solidFill>
              </a:defRPr>
            </a:pPr>
            <a:r>
              <a:rPr sz="2250" b="0">
                <a:solidFill>
                  <a:srgbClr val="CBD5E1"/>
                </a:solidFill>
              </a:rPr>
              <a:t>每天收盤後，用 10 秒看懂：今天哪些股票值得進一步觀察、標籤代表什麼、點進 K 線後該看哪裡。</a:t>
            </a:r>
          </a:p>
        </p:txBody>
      </p:sp>
      <p:sp>
        <p:nvSpPr>
          <p:cNvPr id="5" name="cover-pill-1">
            <a:extLst xmlns:a="http://schemas.openxmlformats.org/drawingml/2006/main">
              <a:ext uri="{FF2B5EF4-FFF2-40B4-BE49-F238E27FC236}">
                <a16:creationId xmlns:a16="http://schemas.microsoft.com/office/drawing/2014/main" id="{4EEB9E5E-50D2-412C-9C19-9A6E211374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6854190"/>
            <a:ext cx="1257300" cy="44196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60A5FA">
              <a:alpha val="16471"/>
            </a:srgbClr>
          </a:solidFill>
          <a:ln xmlns:a="http://schemas.openxmlformats.org/drawingml/2006/main" w="9525">
            <a:solidFill>
              <a:srgbClr val="60A5FA"/>
            </a:solidFill>
            <a:prstDash val="solid"/>
          </a:ln>
        </p:spPr>
      </p:sp>
      <p:sp>
        <p:nvSpPr>
          <p:cNvPr id="6" name="cover-pill-1-text">
            <a:extLst xmlns:a="http://schemas.openxmlformats.org/drawingml/2006/main">
              <a:ext uri="{FF2B5EF4-FFF2-40B4-BE49-F238E27FC236}">
                <a16:creationId xmlns:a16="http://schemas.microsoft.com/office/drawing/2014/main" id="{E330B72E-93BE-4F2D-8E4C-9CE8DA1232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6934200"/>
            <a:ext cx="8382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60A5FA"/>
                </a:solidFill>
              </a:defRPr>
            </a:pPr>
            <a:r>
              <a:rPr sz="1650" b="1">
                <a:solidFill>
                  <a:srgbClr val="60A5FA"/>
                </a:solidFill>
              </a:rPr>
              <a:t>每日選股</a:t>
            </a:r>
          </a:p>
        </p:txBody>
      </p:sp>
      <p:sp>
        <p:nvSpPr>
          <p:cNvPr id="7" name="cover-pill-2">
            <a:extLst xmlns:a="http://schemas.openxmlformats.org/drawingml/2006/main">
              <a:ext uri="{FF2B5EF4-FFF2-40B4-BE49-F238E27FC236}">
                <a16:creationId xmlns:a16="http://schemas.microsoft.com/office/drawing/2014/main" id="{E083ACCE-024E-4037-A637-8080895CF7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47900" y="6854190"/>
            <a:ext cx="1257300" cy="44196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A855F7">
              <a:alpha val="16471"/>
            </a:srgbClr>
          </a:solidFill>
          <a:ln xmlns:a="http://schemas.openxmlformats.org/drawingml/2006/main" w="9525">
            <a:solidFill>
              <a:srgbClr val="A855F7"/>
            </a:solidFill>
            <a:prstDash val="solid"/>
          </a:ln>
        </p:spPr>
      </p:sp>
      <p:sp>
        <p:nvSpPr>
          <p:cNvPr id="8" name="cover-pill-2-text">
            <a:extLst xmlns:a="http://schemas.openxmlformats.org/drawingml/2006/main">
              <a:ext uri="{FF2B5EF4-FFF2-40B4-BE49-F238E27FC236}">
                <a16:creationId xmlns:a16="http://schemas.microsoft.com/office/drawing/2014/main" id="{0D6590C8-EA40-4A93-AB1D-7E48805076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57450" y="6934200"/>
            <a:ext cx="8382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A855F7"/>
                </a:solidFill>
              </a:defRPr>
            </a:pPr>
            <a:r>
              <a:rPr sz="1650" b="1">
                <a:solidFill>
                  <a:srgbClr val="A855F7"/>
                </a:solidFill>
              </a:rPr>
              <a:t>投資觀點</a:t>
            </a:r>
          </a:p>
        </p:txBody>
      </p:sp>
      <p:sp>
        <p:nvSpPr>
          <p:cNvPr id="9" name="cover-pill-3">
            <a:extLst xmlns:a="http://schemas.openxmlformats.org/drawingml/2006/main">
              <a:ext uri="{FF2B5EF4-FFF2-40B4-BE49-F238E27FC236}">
                <a16:creationId xmlns:a16="http://schemas.microsoft.com/office/drawing/2014/main" id="{07FB3998-3E0D-4ABD-A3FB-B0E1A24B74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0" y="6854190"/>
            <a:ext cx="1257300" cy="44196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22C55E">
              <a:alpha val="16471"/>
            </a:srgbClr>
          </a:solidFill>
          <a:ln xmlns:a="http://schemas.openxmlformats.org/drawingml/2006/main" w="9525">
            <a:solidFill>
              <a:srgbClr val="22C55E"/>
            </a:solidFill>
            <a:prstDash val="solid"/>
          </a:ln>
        </p:spPr>
      </p:sp>
      <p:sp>
        <p:nvSpPr>
          <p:cNvPr id="10" name="cover-pill-3-text">
            <a:extLst xmlns:a="http://schemas.openxmlformats.org/drawingml/2006/main">
              <a:ext uri="{FF2B5EF4-FFF2-40B4-BE49-F238E27FC236}">
                <a16:creationId xmlns:a16="http://schemas.microsoft.com/office/drawing/2014/main" id="{060E5887-D14E-4E6B-BF17-710DA76C2D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67150" y="6934200"/>
            <a:ext cx="8382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22C55E"/>
                </a:solidFill>
              </a:defRPr>
            </a:pPr>
            <a:r>
              <a:rPr sz="1650" b="1">
                <a:solidFill>
                  <a:srgbClr val="22C55E"/>
                </a:solidFill>
              </a:rPr>
              <a:t>技術訊號</a:t>
            </a:r>
          </a:p>
        </p:txBody>
      </p:sp>
      <p:sp>
        <p:nvSpPr>
          <p:cNvPr id="11" name="cover-art-stage">
            <a:extLst xmlns:a="http://schemas.openxmlformats.org/drawingml/2006/main">
              <a:ext uri="{FF2B5EF4-FFF2-40B4-BE49-F238E27FC236}">
                <a16:creationId xmlns:a16="http://schemas.microsoft.com/office/drawing/2014/main" id="{32A359CE-5930-4D13-A87E-6902EF5AFB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39909" y="685800"/>
            <a:ext cx="7509891" cy="8915400"/>
          </a:xfrm>
          <a:prstGeom xmlns:a="http://schemas.openxmlformats.org/drawingml/2006/main" prst="roundRect">
            <a:avLst>
              <a:gd name="adj" fmla="val 2283"/>
            </a:avLst>
          </a:prstGeom>
          <a:solidFill xmlns:a="http://schemas.openxmlformats.org/drawingml/2006/main">
            <a:srgbClr val="1E293B"/>
          </a:solidFill>
          <a:ln xmlns:a="http://schemas.openxmlformats.org/drawingml/2006/main" w="9525">
            <a:solidFill>
              <a:srgbClr val="334155"/>
            </a:solidFill>
            <a:prstDash val="solid"/>
          </a:ln>
        </p:spPr>
      </p:sp>
      <p:sp>
        <p:nvSpPr>
          <p:cNvPr id="12" name="cover-art-title">
            <a:extLst xmlns:a="http://schemas.openxmlformats.org/drawingml/2006/main">
              <a:ext uri="{FF2B5EF4-FFF2-40B4-BE49-F238E27FC236}">
                <a16:creationId xmlns:a16="http://schemas.microsoft.com/office/drawing/2014/main" id="{ABEBFB44-BCFD-4B2F-92DB-F8F12B81D0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63200" y="3867150"/>
            <a:ext cx="666750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100" b="1">
                <a:solidFill>
                  <a:srgbClr val="F8FAFC"/>
                </a:solidFill>
              </a:defRPr>
            </a:pPr>
            <a:r>
              <a:rPr sz="2100" b="1">
                <a:solidFill>
                  <a:srgbClr val="F8FAFC"/>
                </a:solidFill>
              </a:rPr>
              <a:t>盤後掃描流程</a:t>
            </a:r>
          </a:p>
        </p:txBody>
      </p:sp>
      <p:sp>
        <p:nvSpPr>
          <p:cNvPr id="13" name="flow-pill-1">
            <a:extLst xmlns:a="http://schemas.openxmlformats.org/drawingml/2006/main">
              <a:ext uri="{FF2B5EF4-FFF2-40B4-BE49-F238E27FC236}">
                <a16:creationId xmlns:a16="http://schemas.microsoft.com/office/drawing/2014/main" id="{2B7F9521-8E38-4C0F-90FE-38AF72143B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59009" y="4438650"/>
            <a:ext cx="1257300" cy="4572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06B6D4">
              <a:alpha val="16471"/>
            </a:srgbClr>
          </a:solidFill>
          <a:ln xmlns:a="http://schemas.openxmlformats.org/drawingml/2006/main" w="9525">
            <a:solidFill>
              <a:srgbClr val="06B6D4"/>
            </a:solidFill>
            <a:prstDash val="solid"/>
          </a:ln>
        </p:spPr>
      </p:sp>
      <p:sp>
        <p:nvSpPr>
          <p:cNvPr id="14" name="flow-pill-1-text">
            <a:extLst xmlns:a="http://schemas.openxmlformats.org/drawingml/2006/main">
              <a:ext uri="{FF2B5EF4-FFF2-40B4-BE49-F238E27FC236}">
                <a16:creationId xmlns:a16="http://schemas.microsoft.com/office/drawing/2014/main" id="{BDEED9B5-6419-4121-8558-1631C178DD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72750" y="4533900"/>
            <a:ext cx="8382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06B6D4"/>
                </a:solidFill>
              </a:defRPr>
            </a:pPr>
            <a:r>
              <a:rPr sz="1650" b="1">
                <a:solidFill>
                  <a:srgbClr val="06B6D4"/>
                </a:solidFill>
              </a:rPr>
              <a:t>收盤資料</a:t>
            </a:r>
          </a:p>
        </p:txBody>
      </p:sp>
      <p:sp>
        <p:nvSpPr>
          <p:cNvPr id="15" name="flow-arrow-1">
            <a:extLst xmlns:a="http://schemas.openxmlformats.org/drawingml/2006/main">
              <a:ext uri="{FF2B5EF4-FFF2-40B4-BE49-F238E27FC236}">
                <a16:creationId xmlns:a16="http://schemas.microsoft.com/office/drawing/2014/main" id="{BB3833B2-4A7A-4749-B766-7066861861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791950" y="4476750"/>
            <a:ext cx="26670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400" b="1">
                <a:solidFill>
                  <a:srgbClr val="94A3B8"/>
                </a:solidFill>
              </a:defRPr>
            </a:pPr>
            <a:r>
              <a:rPr sz="2400" b="1">
                <a:solidFill>
                  <a:srgbClr val="94A3B8"/>
                </a:solidFill>
              </a:rPr>
              <a:t>→</a:t>
            </a:r>
          </a:p>
        </p:txBody>
      </p:sp>
      <p:sp>
        <p:nvSpPr>
          <p:cNvPr id="16" name="flow-pill-2">
            <a:extLst xmlns:a="http://schemas.openxmlformats.org/drawingml/2006/main">
              <a:ext uri="{FF2B5EF4-FFF2-40B4-BE49-F238E27FC236}">
                <a16:creationId xmlns:a16="http://schemas.microsoft.com/office/drawing/2014/main" id="{3EBD9A38-CF11-46D1-AE4E-B6AB2B8A13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235148" y="4438650"/>
            <a:ext cx="1257300" cy="4572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60A5FA">
              <a:alpha val="16471"/>
            </a:srgbClr>
          </a:solidFill>
          <a:ln xmlns:a="http://schemas.openxmlformats.org/drawingml/2006/main" w="9525">
            <a:solidFill>
              <a:srgbClr val="60A5FA"/>
            </a:solidFill>
            <a:prstDash val="solid"/>
          </a:ln>
        </p:spPr>
      </p:sp>
      <p:sp>
        <p:nvSpPr>
          <p:cNvPr id="17" name="flow-pill-2-text">
            <a:extLst xmlns:a="http://schemas.openxmlformats.org/drawingml/2006/main">
              <a:ext uri="{FF2B5EF4-FFF2-40B4-BE49-F238E27FC236}">
                <a16:creationId xmlns:a16="http://schemas.microsoft.com/office/drawing/2014/main" id="{A6791C5B-BBE2-4515-8759-9E4E4F0FB1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439650" y="4533900"/>
            <a:ext cx="8382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60A5FA"/>
                </a:solidFill>
              </a:defRPr>
            </a:pPr>
            <a:r>
              <a:rPr sz="1650" b="1">
                <a:solidFill>
                  <a:srgbClr val="60A5FA"/>
                </a:solidFill>
              </a:rPr>
              <a:t>指標計算</a:t>
            </a:r>
          </a:p>
        </p:txBody>
      </p:sp>
      <p:sp>
        <p:nvSpPr>
          <p:cNvPr id="18" name="flow-pill-3">
            <a:extLst xmlns:a="http://schemas.openxmlformats.org/drawingml/2006/main">
              <a:ext uri="{FF2B5EF4-FFF2-40B4-BE49-F238E27FC236}">
                <a16:creationId xmlns:a16="http://schemas.microsoft.com/office/drawing/2014/main" id="{59B01884-152A-4A74-B2A1-1F9553107A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59009" y="5143500"/>
            <a:ext cx="1257300" cy="4572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F59E0B">
              <a:alpha val="16471"/>
            </a:srgbClr>
          </a:solidFill>
          <a:ln xmlns:a="http://schemas.openxmlformats.org/drawingml/2006/main" w="9525">
            <a:solidFill>
              <a:srgbClr val="F59E0B"/>
            </a:solidFill>
            <a:prstDash val="solid"/>
          </a:ln>
        </p:spPr>
      </p:sp>
      <p:sp>
        <p:nvSpPr>
          <p:cNvPr id="19" name="flow-pill-3-text">
            <a:extLst xmlns:a="http://schemas.openxmlformats.org/drawingml/2006/main">
              <a:ext uri="{FF2B5EF4-FFF2-40B4-BE49-F238E27FC236}">
                <a16:creationId xmlns:a16="http://schemas.microsoft.com/office/drawing/2014/main" id="{2D9176C1-90BD-4510-8368-00D08CA41B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72750" y="5238750"/>
            <a:ext cx="8382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F59E0B"/>
                </a:solidFill>
              </a:defRPr>
            </a:pPr>
            <a:r>
              <a:rPr sz="1650" b="1">
                <a:solidFill>
                  <a:srgbClr val="F59E0B"/>
                </a:solidFill>
              </a:rPr>
              <a:t>評級分層</a:t>
            </a:r>
          </a:p>
        </p:txBody>
      </p:sp>
      <p:sp>
        <p:nvSpPr>
          <p:cNvPr id="20" name="flow-arrow-2">
            <a:extLst xmlns:a="http://schemas.openxmlformats.org/drawingml/2006/main">
              <a:ext uri="{FF2B5EF4-FFF2-40B4-BE49-F238E27FC236}">
                <a16:creationId xmlns:a16="http://schemas.microsoft.com/office/drawing/2014/main" id="{AD923F6D-5C53-45DA-B8CD-E23DCC25C0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791950" y="5181600"/>
            <a:ext cx="26670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400" b="1">
                <a:solidFill>
                  <a:srgbClr val="94A3B8"/>
                </a:solidFill>
              </a:defRPr>
            </a:pPr>
            <a:r>
              <a:rPr sz="2400" b="1">
                <a:solidFill>
                  <a:srgbClr val="94A3B8"/>
                </a:solidFill>
              </a:rPr>
              <a:t>→</a:t>
            </a:r>
          </a:p>
        </p:txBody>
      </p:sp>
      <p:sp>
        <p:nvSpPr>
          <p:cNvPr id="21" name="flow-pill-4">
            <a:extLst xmlns:a="http://schemas.openxmlformats.org/drawingml/2006/main">
              <a:ext uri="{FF2B5EF4-FFF2-40B4-BE49-F238E27FC236}">
                <a16:creationId xmlns:a16="http://schemas.microsoft.com/office/drawing/2014/main" id="{33B531C7-3A3D-4413-BF23-4BBDD86BA1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235148" y="5143500"/>
            <a:ext cx="1209675" cy="4572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22C55E">
              <a:alpha val="16471"/>
            </a:srgbClr>
          </a:solidFill>
          <a:ln xmlns:a="http://schemas.openxmlformats.org/drawingml/2006/main" w="9525">
            <a:solidFill>
              <a:srgbClr val="22C55E"/>
            </a:solidFill>
            <a:prstDash val="solid"/>
          </a:ln>
        </p:spPr>
      </p:sp>
      <p:sp>
        <p:nvSpPr>
          <p:cNvPr id="22" name="flow-pill-4-text">
            <a:extLst xmlns:a="http://schemas.openxmlformats.org/drawingml/2006/main">
              <a:ext uri="{FF2B5EF4-FFF2-40B4-BE49-F238E27FC236}">
                <a16:creationId xmlns:a16="http://schemas.microsoft.com/office/drawing/2014/main" id="{89A5FAF3-F5E7-479E-8F96-923BC6C448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439650" y="5238750"/>
            <a:ext cx="8001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22C55E"/>
                </a:solidFill>
              </a:defRPr>
            </a:pPr>
            <a:r>
              <a:rPr sz="1650" b="1">
                <a:solidFill>
                  <a:srgbClr val="22C55E"/>
                </a:solidFill>
              </a:rPr>
              <a:t>K 線確認</a:t>
            </a:r>
          </a:p>
        </p:txBody>
      </p:sp>
      <p:sp>
        <p:nvSpPr>
          <p:cNvPr id="23" name="cover-rule">
            <a:extLst xmlns:a="http://schemas.openxmlformats.org/drawingml/2006/main">
              <a:ext uri="{FF2B5EF4-FFF2-40B4-BE49-F238E27FC236}">
                <a16:creationId xmlns:a16="http://schemas.microsoft.com/office/drawing/2014/main" id="{889A1A63-D56A-47FC-B16B-D6C79007C8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63200" y="5867400"/>
            <a:ext cx="66675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34155"/>
          </a:solidFill>
          <a:ln xmlns:a="http://schemas.openxmlformats.org/drawingml/2006/main" w="0">
            <a:solidFill>
              <a:srgbClr val="334155"/>
            </a:solidFill>
            <a:prstDash val="solid"/>
          </a:ln>
        </p:spPr>
      </p:sp>
      <p:sp>
        <p:nvSpPr>
          <p:cNvPr id="24" name="cover-art-note">
            <a:extLst xmlns:a="http://schemas.openxmlformats.org/drawingml/2006/main">
              <a:ext uri="{FF2B5EF4-FFF2-40B4-BE49-F238E27FC236}">
                <a16:creationId xmlns:a16="http://schemas.microsoft.com/office/drawing/2014/main" id="{E397593B-DBE0-454C-9A7E-A17266E136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63200" y="6153150"/>
            <a:ext cx="59436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0">
                <a:solidFill>
                  <a:srgbClr val="CBD5E1"/>
                </a:solidFill>
              </a:defRPr>
            </a:pPr>
            <a:r>
              <a:rPr sz="1800" b="0">
                <a:solidFill>
                  <a:srgbClr val="CBD5E1"/>
                </a:solidFill>
              </a:rPr>
              <a:t>你看到的是整理後的決策參考，不是保證獲利的買賣訊號。</a:t>
            </a:r>
          </a:p>
        </p:txBody>
      </p:sp>
    </p:spTree>
    <p:extLst>
      <p:ext uri="{BB962C8B-B14F-4D97-AF65-F5344CB8AC3E}">
        <p14:creationId xmlns:p14="http://schemas.microsoft.com/office/powerpoint/2010/main" val="690419283"/>
      </p:ext>
    </p:extLst>
  </p:cSld>
</p:sld>
</file>

<file path=ppt/slides/slide10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canvas">
            <a:extLst xmlns:a="http://schemas.openxmlformats.org/drawingml/2006/main">
              <a:ext uri="{FF2B5EF4-FFF2-40B4-BE49-F238E27FC236}">
                <a16:creationId xmlns:a16="http://schemas.microsoft.com/office/drawing/2014/main" id="{DE8245A0-1DAB-46F4-8DAA-0585BA258C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72A"/>
          </a:solidFill>
        </p:spPr>
      </p:sp>
      <p:sp>
        <p:nvSpPr>
          <p:cNvPr id="2" name="brand-label">
            <a:extLst xmlns:a="http://schemas.openxmlformats.org/drawingml/2006/main">
              <a:ext uri="{FF2B5EF4-FFF2-40B4-BE49-F238E27FC236}">
                <a16:creationId xmlns:a16="http://schemas.microsoft.com/office/drawing/2014/main" id="{266E63AD-9E08-4F5D-8EDB-D8D2B6ACD1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09600"/>
            <a:ext cx="20764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60A5FA"/>
                </a:solidFill>
              </a:defRPr>
            </a:pPr>
            <a:r>
              <a:rPr sz="1350" b="1">
                <a:solidFill>
                  <a:srgbClr val="60A5FA"/>
                </a:solidFill>
              </a:rPr>
              <a:t>TW Decision｜台股盤後決策</a:t>
            </a:r>
          </a:p>
        </p:txBody>
      </p:sp>
      <p:sp>
        <p:nvSpPr>
          <p:cNvPr id="3" name="page-label">
            <a:extLst xmlns:a="http://schemas.openxmlformats.org/drawingml/2006/main">
              <a:ext uri="{FF2B5EF4-FFF2-40B4-BE49-F238E27FC236}">
                <a16:creationId xmlns:a16="http://schemas.microsoft.com/office/drawing/2014/main" id="{4B76A940-BEF9-419B-82A4-BBA6267948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297400" y="609600"/>
            <a:ext cx="1714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94A3B8"/>
                </a:solidFill>
              </a:defRPr>
            </a:pPr>
            <a:r>
              <a:rPr sz="1275" b="1">
                <a:solidFill>
                  <a:srgbClr val="94A3B8"/>
                </a:solidFill>
              </a:rPr>
              <a:t>10</a:t>
            </a:r>
          </a:p>
        </p:txBody>
      </p:sp>
      <p:sp>
        <p:nvSpPr>
          <p:cNvPr id="4" name="slide-title">
            <a:extLst xmlns:a="http://schemas.openxmlformats.org/drawingml/2006/main">
              <a:ext uri="{FF2B5EF4-FFF2-40B4-BE49-F238E27FC236}">
                <a16:creationId xmlns:a16="http://schemas.microsoft.com/office/drawing/2014/main" id="{5CD84F90-16A1-4C5F-ADCF-D6E238456C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104900"/>
            <a:ext cx="5543550" cy="6286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4050" b="1">
                <a:solidFill>
                  <a:srgbClr val="F8FAFC"/>
                </a:solidFill>
              </a:defRPr>
            </a:pPr>
            <a:r>
              <a:rPr sz="4050" b="1">
                <a:solidFill>
                  <a:srgbClr val="F8FAFC"/>
                </a:solidFill>
              </a:rPr>
              <a:t>K 線圖是確認，不是裝飾</a:t>
            </a:r>
          </a:p>
        </p:txBody>
      </p:sp>
      <p:sp>
        <p:nvSpPr>
          <p:cNvPr id="5" name="slide-subtitle">
            <a:extLst xmlns:a="http://schemas.openxmlformats.org/drawingml/2006/main">
              <a:ext uri="{FF2B5EF4-FFF2-40B4-BE49-F238E27FC236}">
                <a16:creationId xmlns:a16="http://schemas.microsoft.com/office/drawing/2014/main" id="{F79EC6E5-9C12-488B-8E78-4A5BC67B4A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828800"/>
            <a:ext cx="4933950" cy="571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 b="0">
                <a:solidFill>
                  <a:srgbClr val="CBD5E1"/>
                </a:solidFill>
              </a:defRPr>
            </a:pPr>
            <a:r>
              <a:rPr sz="1875" b="0">
                <a:solidFill>
                  <a:srgbClr val="CBD5E1"/>
                </a:solidFill>
              </a:rPr>
              <a:t>卡片給你快速篩選，K 線幫你確認位置與風險。</a:t>
            </a:r>
          </a:p>
        </p:txBody>
      </p:sp>
      <p:sp>
        <p:nvSpPr>
          <p:cNvPr id="6" name="kline-surface">
            <a:extLst xmlns:a="http://schemas.openxmlformats.org/drawingml/2006/main">
              <a:ext uri="{FF2B5EF4-FFF2-40B4-BE49-F238E27FC236}">
                <a16:creationId xmlns:a16="http://schemas.microsoft.com/office/drawing/2014/main" id="{C5363D01-CFC0-457A-A4E3-B64CEB7DBD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689860"/>
            <a:ext cx="9142476" cy="6530340"/>
          </a:xfrm>
          <a:prstGeom xmlns:a="http://schemas.openxmlformats.org/drawingml/2006/main" prst="roundRect">
            <a:avLst>
              <a:gd name="adj" fmla="val 2625"/>
            </a:avLst>
          </a:prstGeom>
          <a:solidFill xmlns:a="http://schemas.openxmlformats.org/drawingml/2006/main">
            <a:srgbClr val="1E293B"/>
          </a:solidFill>
          <a:ln xmlns:a="http://schemas.openxmlformats.org/drawingml/2006/main" w="9525">
            <a:solidFill>
              <a:srgbClr val="334155"/>
            </a:solidFill>
            <a:prstDash val="solid"/>
          </a:ln>
        </p:spPr>
      </p:sp>
      <p:sp>
        <p:nvSpPr>
          <p:cNvPr id="7" name="kline-surface-title">
            <a:extLst xmlns:a="http://schemas.openxmlformats.org/drawingml/2006/main">
              <a:ext uri="{FF2B5EF4-FFF2-40B4-BE49-F238E27FC236}">
                <a16:creationId xmlns:a16="http://schemas.microsoft.com/office/drawing/2014/main" id="{21AA7DF0-C78C-4AD5-842A-425DADC154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2990850"/>
            <a:ext cx="8496300" cy="419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700" b="1">
                <a:solidFill>
                  <a:srgbClr val="F8FAFC"/>
                </a:solidFill>
              </a:defRPr>
            </a:pPr>
            <a:r>
              <a:rPr sz="2700" b="1">
                <a:solidFill>
                  <a:srgbClr val="F8FAFC"/>
                </a:solidFill>
              </a:rPr>
              <a:t>打開 K 線後，先問三件事</a:t>
            </a:r>
          </a:p>
        </p:txBody>
      </p:sp>
      <p:sp>
        <p:nvSpPr>
          <p:cNvPr id="8" name="kline-surface-rule">
            <a:extLst xmlns:a="http://schemas.openxmlformats.org/drawingml/2006/main">
              <a:ext uri="{FF2B5EF4-FFF2-40B4-BE49-F238E27FC236}">
                <a16:creationId xmlns:a16="http://schemas.microsoft.com/office/drawing/2014/main" id="{A5B3328D-FADC-475C-AB71-D780E9894F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3581400"/>
            <a:ext cx="84963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34155"/>
          </a:solidFill>
          <a:ln xmlns:a="http://schemas.openxmlformats.org/drawingml/2006/main" w="0">
            <a:solidFill>
              <a:srgbClr val="334155"/>
            </a:solidFill>
            <a:prstDash val="solid"/>
          </a:ln>
        </p:spPr>
      </p:sp>
      <p:sp>
        <p:nvSpPr>
          <p:cNvPr id="9" name="kline-q-num-1">
            <a:extLst xmlns:a="http://schemas.openxmlformats.org/drawingml/2006/main">
              <a:ext uri="{FF2B5EF4-FFF2-40B4-BE49-F238E27FC236}">
                <a16:creationId xmlns:a16="http://schemas.microsoft.com/office/drawing/2014/main" id="{3CF00D29-66F2-422D-8BD3-434134B460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3771900"/>
            <a:ext cx="571500" cy="5715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60A5FA"/>
          </a:solidFill>
          <a:ln xmlns:a="http://schemas.openxmlformats.org/drawingml/2006/main" w="9525">
            <a:solidFill>
              <a:srgbClr val="60A5FA"/>
            </a:solidFill>
            <a:prstDash val="solid"/>
          </a:ln>
        </p:spPr>
      </p:sp>
      <p:sp>
        <p:nvSpPr>
          <p:cNvPr id="10" name="kline-q-num-text-1">
            <a:extLst xmlns:a="http://schemas.openxmlformats.org/drawingml/2006/main">
              <a:ext uri="{FF2B5EF4-FFF2-40B4-BE49-F238E27FC236}">
                <a16:creationId xmlns:a16="http://schemas.microsoft.com/office/drawing/2014/main" id="{3F596458-7527-46EF-AA90-C11E75955C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3905250"/>
            <a:ext cx="57150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ctr">
              <a:defRPr sz="1950" b="1">
                <a:solidFill>
                  <a:srgbClr val="F8FAFC"/>
                </a:solidFill>
              </a:defRPr>
            </a:pPr>
            <a:r>
              <a:rPr sz="1950" b="1">
                <a:solidFill>
                  <a:srgbClr val="F8FAFC"/>
                </a:solidFill>
              </a:rPr>
              <a:t>1</a:t>
            </a:r>
          </a:p>
        </p:txBody>
      </p:sp>
      <p:sp>
        <p:nvSpPr>
          <p:cNvPr id="11" name="kline-q-text-1">
            <a:extLst xmlns:a="http://schemas.openxmlformats.org/drawingml/2006/main">
              <a:ext uri="{FF2B5EF4-FFF2-40B4-BE49-F238E27FC236}">
                <a16:creationId xmlns:a16="http://schemas.microsoft.com/office/drawing/2014/main" id="{5D2DC769-9294-46C7-B379-D226B21A00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85950" y="3905250"/>
            <a:ext cx="775335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025" b="1">
                <a:solidFill>
                  <a:srgbClr val="F8FAFC"/>
                </a:solidFill>
              </a:defRPr>
            </a:pPr>
            <a:r>
              <a:rPr sz="2025" b="1">
                <a:solidFill>
                  <a:srgbClr val="F8FAFC"/>
                </a:solidFill>
              </a:rPr>
              <a:t>股價剛突破，還是已離 MA20 很遠？</a:t>
            </a:r>
          </a:p>
        </p:txBody>
      </p:sp>
      <p:sp>
        <p:nvSpPr>
          <p:cNvPr id="12" name="kline-q-num-2">
            <a:extLst xmlns:a="http://schemas.openxmlformats.org/drawingml/2006/main">
              <a:ext uri="{FF2B5EF4-FFF2-40B4-BE49-F238E27FC236}">
                <a16:creationId xmlns:a16="http://schemas.microsoft.com/office/drawing/2014/main" id="{0DE38319-B089-422A-B1FB-5D995B554E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4514850"/>
            <a:ext cx="571500" cy="5715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F59E0B"/>
          </a:solidFill>
          <a:ln xmlns:a="http://schemas.openxmlformats.org/drawingml/2006/main" w="9525">
            <a:solidFill>
              <a:srgbClr val="F59E0B"/>
            </a:solidFill>
            <a:prstDash val="solid"/>
          </a:ln>
        </p:spPr>
      </p:sp>
      <p:sp>
        <p:nvSpPr>
          <p:cNvPr id="13" name="kline-q-num-text-2">
            <a:extLst xmlns:a="http://schemas.openxmlformats.org/drawingml/2006/main">
              <a:ext uri="{FF2B5EF4-FFF2-40B4-BE49-F238E27FC236}">
                <a16:creationId xmlns:a16="http://schemas.microsoft.com/office/drawing/2014/main" id="{66634BA5-2A85-4C72-B15B-47AB5EE391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4648200"/>
            <a:ext cx="57150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ctr">
              <a:defRPr sz="1950" b="1">
                <a:solidFill>
                  <a:srgbClr val="F8FAFC"/>
                </a:solidFill>
              </a:defRPr>
            </a:pPr>
            <a:r>
              <a:rPr sz="1950" b="1">
                <a:solidFill>
                  <a:srgbClr val="F8FAFC"/>
                </a:solidFill>
              </a:rPr>
              <a:t>2</a:t>
            </a:r>
          </a:p>
        </p:txBody>
      </p:sp>
      <p:sp>
        <p:nvSpPr>
          <p:cNvPr id="14" name="kline-q-text-2">
            <a:extLst xmlns:a="http://schemas.openxmlformats.org/drawingml/2006/main">
              <a:ext uri="{FF2B5EF4-FFF2-40B4-BE49-F238E27FC236}">
                <a16:creationId xmlns:a16="http://schemas.microsoft.com/office/drawing/2014/main" id="{8F68E2CD-C6C7-4770-9CFF-71370D6EF4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85950" y="4648200"/>
            <a:ext cx="775335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025" b="1">
                <a:solidFill>
                  <a:srgbClr val="F8FAFC"/>
                </a:solidFill>
              </a:defRPr>
            </a:pPr>
            <a:r>
              <a:rPr sz="2025" b="1">
                <a:solidFill>
                  <a:srgbClr val="F8FAFC"/>
                </a:solidFill>
              </a:rPr>
              <a:t>成交量是否配合上漲，而不是長上影爆量？</a:t>
            </a:r>
          </a:p>
        </p:txBody>
      </p:sp>
      <p:sp>
        <p:nvSpPr>
          <p:cNvPr id="15" name="kline-q-num-3">
            <a:extLst xmlns:a="http://schemas.openxmlformats.org/drawingml/2006/main">
              <a:ext uri="{FF2B5EF4-FFF2-40B4-BE49-F238E27FC236}">
                <a16:creationId xmlns:a16="http://schemas.microsoft.com/office/drawing/2014/main" id="{FE41389D-BAAC-4CA4-B2F1-4C119CBAA9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5257800"/>
            <a:ext cx="571500" cy="5715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22C55E"/>
          </a:solidFill>
          <a:ln xmlns:a="http://schemas.openxmlformats.org/drawingml/2006/main" w="9525">
            <a:solidFill>
              <a:srgbClr val="22C55E"/>
            </a:solidFill>
            <a:prstDash val="solid"/>
          </a:ln>
        </p:spPr>
      </p:sp>
      <p:sp>
        <p:nvSpPr>
          <p:cNvPr id="16" name="kline-q-num-text-3">
            <a:extLst xmlns:a="http://schemas.openxmlformats.org/drawingml/2006/main">
              <a:ext uri="{FF2B5EF4-FFF2-40B4-BE49-F238E27FC236}">
                <a16:creationId xmlns:a16="http://schemas.microsoft.com/office/drawing/2014/main" id="{E0733AB1-D1FA-436F-AF81-4298675FEC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5391150"/>
            <a:ext cx="57150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ctr">
              <a:defRPr sz="1950" b="1">
                <a:solidFill>
                  <a:srgbClr val="F8FAFC"/>
                </a:solidFill>
              </a:defRPr>
            </a:pPr>
            <a:r>
              <a:rPr sz="1950" b="1">
                <a:solidFill>
                  <a:srgbClr val="F8FAFC"/>
                </a:solidFill>
              </a:rPr>
              <a:t>3</a:t>
            </a:r>
          </a:p>
        </p:txBody>
      </p:sp>
      <p:sp>
        <p:nvSpPr>
          <p:cNvPr id="17" name="kline-q-text-3">
            <a:extLst xmlns:a="http://schemas.openxmlformats.org/drawingml/2006/main">
              <a:ext uri="{FF2B5EF4-FFF2-40B4-BE49-F238E27FC236}">
                <a16:creationId xmlns:a16="http://schemas.microsoft.com/office/drawing/2014/main" id="{E62ABC22-34C3-4D2E-87A9-06B9F6280D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85950" y="5391150"/>
            <a:ext cx="775335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025" b="1">
                <a:solidFill>
                  <a:srgbClr val="F8FAFC"/>
                </a:solidFill>
              </a:defRPr>
            </a:pPr>
            <a:r>
              <a:rPr sz="2025" b="1">
                <a:solidFill>
                  <a:srgbClr val="F8FAFC"/>
                </a:solidFill>
              </a:rPr>
              <a:t>如果隔天回檔，前高或 MA20 是否可能成為支撐？</a:t>
            </a:r>
          </a:p>
        </p:txBody>
      </p:sp>
      <p:sp>
        <p:nvSpPr>
          <p:cNvPr id="18" name="kline-daily-mark">
            <a:extLst xmlns:a="http://schemas.openxmlformats.org/drawingml/2006/main">
              <a:ext uri="{FF2B5EF4-FFF2-40B4-BE49-F238E27FC236}">
                <a16:creationId xmlns:a16="http://schemas.microsoft.com/office/drawing/2014/main" id="{BD03C367-DA35-4F8D-BE05-F40F6D9CC2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4800600"/>
            <a:ext cx="114300" cy="6477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60A5FA"/>
          </a:solidFill>
          <a:ln xmlns:a="http://schemas.openxmlformats.org/drawingml/2006/main" w="9525">
            <a:solidFill>
              <a:srgbClr val="60A5FA"/>
            </a:solidFill>
            <a:prstDash val="solid"/>
          </a:ln>
        </p:spPr>
      </p:sp>
      <p:sp>
        <p:nvSpPr>
          <p:cNvPr id="19" name="kline-daily-label">
            <a:extLst xmlns:a="http://schemas.openxmlformats.org/drawingml/2006/main">
              <a:ext uri="{FF2B5EF4-FFF2-40B4-BE49-F238E27FC236}">
                <a16:creationId xmlns:a16="http://schemas.microsoft.com/office/drawing/2014/main" id="{FEEAF2A2-AC20-40D4-BA1F-4CCDB3719B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72750" y="4800600"/>
            <a:ext cx="689610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100" b="1">
                <a:solidFill>
                  <a:srgbClr val="F8FAFC"/>
                </a:solidFill>
              </a:defRPr>
            </a:pPr>
            <a:r>
              <a:rPr sz="2100" b="1">
                <a:solidFill>
                  <a:srgbClr val="F8FAFC"/>
                </a:solidFill>
              </a:rPr>
              <a:t>日 K</a:t>
            </a:r>
          </a:p>
        </p:txBody>
      </p:sp>
      <p:sp>
        <p:nvSpPr>
          <p:cNvPr id="20" name="kline-daily-body">
            <a:extLst xmlns:a="http://schemas.openxmlformats.org/drawingml/2006/main">
              <a:ext uri="{FF2B5EF4-FFF2-40B4-BE49-F238E27FC236}">
                <a16:creationId xmlns:a16="http://schemas.microsoft.com/office/drawing/2014/main" id="{E42432E0-3AE2-4F60-A040-E72DB405E7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72750" y="5143500"/>
            <a:ext cx="68961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0">
                <a:solidFill>
                  <a:srgbClr val="CBD5E1"/>
                </a:solidFill>
              </a:defRPr>
            </a:pPr>
            <a:r>
              <a:rPr sz="1725" b="0">
                <a:solidFill>
                  <a:srgbClr val="CBD5E1"/>
                </a:solidFill>
              </a:rPr>
              <a:t>看最近 1-2 個月的突破與回檔位置。</a:t>
            </a:r>
          </a:p>
        </p:txBody>
      </p:sp>
      <p:sp>
        <p:nvSpPr>
          <p:cNvPr id="21" name="kline-weekly-mark">
            <a:extLst xmlns:a="http://schemas.openxmlformats.org/drawingml/2006/main">
              <a:ext uri="{FF2B5EF4-FFF2-40B4-BE49-F238E27FC236}">
                <a16:creationId xmlns:a16="http://schemas.microsoft.com/office/drawing/2014/main" id="{26EBD9CE-33BB-44BE-9797-AD5B9BA026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5638800"/>
            <a:ext cx="114300" cy="6477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A855F7"/>
          </a:solidFill>
          <a:ln xmlns:a="http://schemas.openxmlformats.org/drawingml/2006/main" w="9525">
            <a:solidFill>
              <a:srgbClr val="A855F7"/>
            </a:solidFill>
            <a:prstDash val="solid"/>
          </a:ln>
        </p:spPr>
      </p:sp>
      <p:sp>
        <p:nvSpPr>
          <p:cNvPr id="22" name="kline-weekly-label">
            <a:extLst xmlns:a="http://schemas.openxmlformats.org/drawingml/2006/main">
              <a:ext uri="{FF2B5EF4-FFF2-40B4-BE49-F238E27FC236}">
                <a16:creationId xmlns:a16="http://schemas.microsoft.com/office/drawing/2014/main" id="{D0A5F6D3-555C-4E50-AA40-FE714058E9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72750" y="5638800"/>
            <a:ext cx="689610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100" b="1">
                <a:solidFill>
                  <a:srgbClr val="F8FAFC"/>
                </a:solidFill>
              </a:defRPr>
            </a:pPr>
            <a:r>
              <a:rPr sz="2100" b="1">
                <a:solidFill>
                  <a:srgbClr val="F8FAFC"/>
                </a:solidFill>
              </a:rPr>
              <a:t>週 K</a:t>
            </a:r>
          </a:p>
        </p:txBody>
      </p:sp>
      <p:sp>
        <p:nvSpPr>
          <p:cNvPr id="23" name="kline-weekly-body">
            <a:extLst xmlns:a="http://schemas.openxmlformats.org/drawingml/2006/main">
              <a:ext uri="{FF2B5EF4-FFF2-40B4-BE49-F238E27FC236}">
                <a16:creationId xmlns:a16="http://schemas.microsoft.com/office/drawing/2014/main" id="{435F007F-A28B-4F91-8E67-480B44D1D1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72750" y="5981700"/>
            <a:ext cx="68961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0">
                <a:solidFill>
                  <a:srgbClr val="CBD5E1"/>
                </a:solidFill>
              </a:defRPr>
            </a:pPr>
            <a:r>
              <a:rPr sz="1725" b="0">
                <a:solidFill>
                  <a:srgbClr val="CBD5E1"/>
                </a:solidFill>
              </a:rPr>
              <a:t>看中期趨勢是否仍向上。</a:t>
            </a:r>
          </a:p>
        </p:txBody>
      </p:sp>
      <p:sp>
        <p:nvSpPr>
          <p:cNvPr id="24" name="kline-monthly-mark">
            <a:extLst xmlns:a="http://schemas.openxmlformats.org/drawingml/2006/main">
              <a:ext uri="{FF2B5EF4-FFF2-40B4-BE49-F238E27FC236}">
                <a16:creationId xmlns:a16="http://schemas.microsoft.com/office/drawing/2014/main" id="{7FCF6B2D-7F34-4FD1-9505-064EDEAC58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6477000"/>
            <a:ext cx="114300" cy="6477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F59E0B"/>
          </a:solidFill>
          <a:ln xmlns:a="http://schemas.openxmlformats.org/drawingml/2006/main" w="9525">
            <a:solidFill>
              <a:srgbClr val="F59E0B"/>
            </a:solidFill>
            <a:prstDash val="solid"/>
          </a:ln>
        </p:spPr>
      </p:sp>
      <p:sp>
        <p:nvSpPr>
          <p:cNvPr id="25" name="kline-monthly-label">
            <a:extLst xmlns:a="http://schemas.openxmlformats.org/drawingml/2006/main">
              <a:ext uri="{FF2B5EF4-FFF2-40B4-BE49-F238E27FC236}">
                <a16:creationId xmlns:a16="http://schemas.microsoft.com/office/drawing/2014/main" id="{E1493EC3-04A1-45CA-8C59-EC07B62831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72750" y="6477000"/>
            <a:ext cx="689610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100" b="1">
                <a:solidFill>
                  <a:srgbClr val="F8FAFC"/>
                </a:solidFill>
              </a:defRPr>
            </a:pPr>
            <a:r>
              <a:rPr sz="2100" b="1">
                <a:solidFill>
                  <a:srgbClr val="F8FAFC"/>
                </a:solidFill>
              </a:rPr>
              <a:t>月 K</a:t>
            </a:r>
          </a:p>
        </p:txBody>
      </p:sp>
      <p:sp>
        <p:nvSpPr>
          <p:cNvPr id="26" name="kline-monthly-body">
            <a:extLst xmlns:a="http://schemas.openxmlformats.org/drawingml/2006/main">
              <a:ext uri="{FF2B5EF4-FFF2-40B4-BE49-F238E27FC236}">
                <a16:creationId xmlns:a16="http://schemas.microsoft.com/office/drawing/2014/main" id="{6A7D5448-E413-4191-A236-D76704D65F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72750" y="6819900"/>
            <a:ext cx="68961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0">
                <a:solidFill>
                  <a:srgbClr val="CBD5E1"/>
                </a:solidFill>
              </a:defRPr>
            </a:pPr>
            <a:r>
              <a:rPr sz="1725" b="0">
                <a:solidFill>
                  <a:srgbClr val="CBD5E1"/>
                </a:solidFill>
              </a:rPr>
              <a:t>看長期位置，避免在大區間高檔追價。</a:t>
            </a:r>
          </a:p>
        </p:txBody>
      </p:sp>
      <p:sp>
        <p:nvSpPr>
          <p:cNvPr id="27" name="footer-risk">
            <a:extLst xmlns:a="http://schemas.openxmlformats.org/drawingml/2006/main">
              <a:ext uri="{FF2B5EF4-FFF2-40B4-BE49-F238E27FC236}">
                <a16:creationId xmlns:a16="http://schemas.microsoft.com/office/drawing/2014/main" id="{96BD35AB-4280-4B8B-A41F-C9DF3B7910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9505950"/>
            <a:ext cx="1664970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 b="0">
                <a:solidFill>
                  <a:srgbClr val="94A3B8"/>
                </a:solidFill>
              </a:defRPr>
            </a:pPr>
            <a:r>
              <a:rPr sz="1125" b="0">
                <a:solidFill>
                  <a:srgbClr val="94A3B8"/>
                </a:solidFill>
              </a:rPr>
              <a:t>本簡報為產品操作教學與指標解讀，不構成投資建議。投資決策請自行判斷並自負風險。</a:t>
            </a:r>
          </a:p>
        </p:txBody>
      </p:sp>
    </p:spTree>
    <p:extLst>
      <p:ext uri="{BB962C8B-B14F-4D97-AF65-F5344CB8AC3E}">
        <p14:creationId xmlns:p14="http://schemas.microsoft.com/office/powerpoint/2010/main" val="2051550840"/>
      </p:ext>
    </p:extLst>
  </p:cSld>
</p:sld>
</file>

<file path=ppt/slides/slide1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canvas">
            <a:extLst xmlns:a="http://schemas.openxmlformats.org/drawingml/2006/main">
              <a:ext uri="{FF2B5EF4-FFF2-40B4-BE49-F238E27FC236}">
                <a16:creationId xmlns:a16="http://schemas.microsoft.com/office/drawing/2014/main" id="{BBD22103-5AB4-428F-83D8-46147CB5A2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72A"/>
          </a:solidFill>
        </p:spPr>
      </p:sp>
      <p:sp>
        <p:nvSpPr>
          <p:cNvPr id="2" name="brand-label">
            <a:extLst xmlns:a="http://schemas.openxmlformats.org/drawingml/2006/main">
              <a:ext uri="{FF2B5EF4-FFF2-40B4-BE49-F238E27FC236}">
                <a16:creationId xmlns:a16="http://schemas.microsoft.com/office/drawing/2014/main" id="{CB675AAF-7031-44CB-8F47-AA08A6AC1C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09600"/>
            <a:ext cx="20764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60A5FA"/>
                </a:solidFill>
              </a:defRPr>
            </a:pPr>
            <a:r>
              <a:rPr sz="1350" b="1">
                <a:solidFill>
                  <a:srgbClr val="60A5FA"/>
                </a:solidFill>
              </a:rPr>
              <a:t>TW Decision｜台股盤後決策</a:t>
            </a:r>
          </a:p>
        </p:txBody>
      </p:sp>
      <p:sp>
        <p:nvSpPr>
          <p:cNvPr id="3" name="page-label">
            <a:extLst xmlns:a="http://schemas.openxmlformats.org/drawingml/2006/main">
              <a:ext uri="{FF2B5EF4-FFF2-40B4-BE49-F238E27FC236}">
                <a16:creationId xmlns:a16="http://schemas.microsoft.com/office/drawing/2014/main" id="{6C2646F7-CFFE-4E97-A346-5790263789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297400" y="609600"/>
            <a:ext cx="1714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94A3B8"/>
                </a:solidFill>
              </a:defRPr>
            </a:pPr>
            <a:r>
              <a:rPr sz="1275" b="1">
                <a:solidFill>
                  <a:srgbClr val="94A3B8"/>
                </a:solidFill>
              </a:rPr>
              <a:t>11</a:t>
            </a:r>
          </a:p>
        </p:txBody>
      </p:sp>
      <p:sp>
        <p:nvSpPr>
          <p:cNvPr id="4" name="slide-title">
            <a:extLst xmlns:a="http://schemas.openxmlformats.org/drawingml/2006/main">
              <a:ext uri="{FF2B5EF4-FFF2-40B4-BE49-F238E27FC236}">
                <a16:creationId xmlns:a16="http://schemas.microsoft.com/office/drawing/2014/main" id="{D1E688CE-2DAC-4967-BC30-99AD59F449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104900"/>
            <a:ext cx="6686550" cy="6286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4050" b="1">
                <a:solidFill>
                  <a:srgbClr val="F8FAFC"/>
                </a:solidFill>
              </a:defRPr>
            </a:pPr>
            <a:r>
              <a:rPr sz="4050" b="1">
                <a:solidFill>
                  <a:srgbClr val="F8FAFC"/>
                </a:solidFill>
              </a:rPr>
              <a:t>用自選股建立自己的觀察節奏</a:t>
            </a:r>
          </a:p>
        </p:txBody>
      </p:sp>
      <p:sp>
        <p:nvSpPr>
          <p:cNvPr id="5" name="slide-subtitle">
            <a:extLst xmlns:a="http://schemas.openxmlformats.org/drawingml/2006/main">
              <a:ext uri="{FF2B5EF4-FFF2-40B4-BE49-F238E27FC236}">
                <a16:creationId xmlns:a16="http://schemas.microsoft.com/office/drawing/2014/main" id="{D7006541-AEFB-4CB8-A729-5DA2F3DDCB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828800"/>
            <a:ext cx="54864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 b="0">
                <a:solidFill>
                  <a:srgbClr val="CBD5E1"/>
                </a:solidFill>
              </a:defRPr>
            </a:pPr>
            <a:r>
              <a:rPr sz="1875" b="0">
                <a:solidFill>
                  <a:srgbClr val="CBD5E1"/>
                </a:solidFill>
              </a:rPr>
              <a:t>消費者最容易失焦，固定追蹤清單能讓使用更穩定。</a:t>
            </a:r>
          </a:p>
        </p:txBody>
      </p:sp>
      <p:sp>
        <p:nvSpPr>
          <p:cNvPr id="6" name="watchlist-script">
            <a:extLst xmlns:a="http://schemas.openxmlformats.org/drawingml/2006/main">
              <a:ext uri="{FF2B5EF4-FFF2-40B4-BE49-F238E27FC236}">
                <a16:creationId xmlns:a16="http://schemas.microsoft.com/office/drawing/2014/main" id="{829B8D8D-C25D-4B94-BD64-0E18BA1855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404110"/>
            <a:ext cx="7346633" cy="6816090"/>
          </a:xfrm>
          <a:prstGeom xmlns:a="http://schemas.openxmlformats.org/drawingml/2006/main" prst="roundRect">
            <a:avLst>
              <a:gd name="adj" fmla="val 2515"/>
            </a:avLst>
          </a:prstGeom>
          <a:solidFill xmlns:a="http://schemas.openxmlformats.org/drawingml/2006/main">
            <a:srgbClr val="1E293B"/>
          </a:solidFill>
          <a:ln xmlns:a="http://schemas.openxmlformats.org/drawingml/2006/main" w="9525">
            <a:solidFill>
              <a:srgbClr val="334155"/>
            </a:solidFill>
            <a:prstDash val="solid"/>
          </a:ln>
        </p:spPr>
      </p:sp>
      <p:sp>
        <p:nvSpPr>
          <p:cNvPr id="7" name="watchlist-title">
            <a:extLst xmlns:a="http://schemas.openxmlformats.org/drawingml/2006/main">
              <a:ext uri="{FF2B5EF4-FFF2-40B4-BE49-F238E27FC236}">
                <a16:creationId xmlns:a16="http://schemas.microsoft.com/office/drawing/2014/main" id="{F38AC890-C3AA-4C88-868C-07234143D6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5162550"/>
            <a:ext cx="6705600" cy="495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F8FAFC"/>
                </a:solidFill>
              </a:defRPr>
            </a:pPr>
            <a:r>
              <a:rPr sz="3150" b="1">
                <a:solidFill>
                  <a:srgbClr val="F8FAFC"/>
                </a:solidFill>
              </a:rPr>
              <a:t>今天先加自選，明天再驗證</a:t>
            </a:r>
          </a:p>
        </p:txBody>
      </p:sp>
      <p:sp>
        <p:nvSpPr>
          <p:cNvPr id="8" name="watchlist-body">
            <a:extLst xmlns:a="http://schemas.openxmlformats.org/drawingml/2006/main">
              <a:ext uri="{FF2B5EF4-FFF2-40B4-BE49-F238E27FC236}">
                <a16:creationId xmlns:a16="http://schemas.microsoft.com/office/drawing/2014/main" id="{21E652C2-24DC-46EF-83EE-1A54DDFAF6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5848350"/>
            <a:ext cx="6705600" cy="6286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025" b="0">
                <a:solidFill>
                  <a:srgbClr val="CBD5E1"/>
                </a:solidFill>
              </a:defRPr>
            </a:pPr>
            <a:r>
              <a:rPr sz="2025" b="0">
                <a:solidFill>
                  <a:srgbClr val="CBD5E1"/>
                </a:solidFill>
              </a:rPr>
              <a:t>自選股不是收藏清單，而是隔天觀察清單。強勢股是否延續、突破是否站穩、量能是否退潮，都要用時間驗證。</a:t>
            </a:r>
          </a:p>
        </p:txBody>
      </p:sp>
      <p:sp>
        <p:nvSpPr>
          <p:cNvPr id="9" name="watch-add-mark">
            <a:extLst xmlns:a="http://schemas.openxmlformats.org/drawingml/2006/main">
              <a:ext uri="{FF2B5EF4-FFF2-40B4-BE49-F238E27FC236}">
                <a16:creationId xmlns:a16="http://schemas.microsoft.com/office/drawing/2014/main" id="{34BAA881-A7D7-4DF5-BDA1-AB37B8A7C1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96300" y="4686300"/>
            <a:ext cx="114300" cy="6477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60A5FA"/>
          </a:solidFill>
          <a:ln xmlns:a="http://schemas.openxmlformats.org/drawingml/2006/main" w="9525">
            <a:solidFill>
              <a:srgbClr val="60A5FA"/>
            </a:solidFill>
            <a:prstDash val="solid"/>
          </a:ln>
        </p:spPr>
      </p:sp>
      <p:sp>
        <p:nvSpPr>
          <p:cNvPr id="10" name="watch-add-label">
            <a:extLst xmlns:a="http://schemas.openxmlformats.org/drawingml/2006/main">
              <a:ext uri="{FF2B5EF4-FFF2-40B4-BE49-F238E27FC236}">
                <a16:creationId xmlns:a16="http://schemas.microsoft.com/office/drawing/2014/main" id="{17B75B0F-022F-4933-AC80-F6E6B08074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82050" y="4667250"/>
            <a:ext cx="868680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100" b="1">
                <a:solidFill>
                  <a:srgbClr val="F8FAFC"/>
                </a:solidFill>
              </a:defRPr>
            </a:pPr>
            <a:r>
              <a:rPr sz="2100" b="1">
                <a:solidFill>
                  <a:srgbClr val="F8FAFC"/>
                </a:solidFill>
              </a:rPr>
              <a:t>加入</a:t>
            </a:r>
          </a:p>
        </p:txBody>
      </p:sp>
      <p:sp>
        <p:nvSpPr>
          <p:cNvPr id="11" name="watch-add-body">
            <a:extLst xmlns:a="http://schemas.openxmlformats.org/drawingml/2006/main">
              <a:ext uri="{FF2B5EF4-FFF2-40B4-BE49-F238E27FC236}">
                <a16:creationId xmlns:a16="http://schemas.microsoft.com/office/drawing/2014/main" id="{464D07EE-7017-410F-801C-88427E0845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82050" y="5029200"/>
            <a:ext cx="86868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0">
                <a:solidFill>
                  <a:srgbClr val="CBD5E1"/>
                </a:solidFill>
              </a:defRPr>
            </a:pPr>
            <a:r>
              <a:rPr sz="1725" b="0">
                <a:solidFill>
                  <a:srgbClr val="CBD5E1"/>
                </a:solidFill>
              </a:rPr>
              <a:t>看到有興趣的卡片，按星號加入自選股。</a:t>
            </a:r>
          </a:p>
        </p:txBody>
      </p:sp>
      <p:sp>
        <p:nvSpPr>
          <p:cNvPr id="12" name="watch-track-mark">
            <a:extLst xmlns:a="http://schemas.openxmlformats.org/drawingml/2006/main">
              <a:ext uri="{FF2B5EF4-FFF2-40B4-BE49-F238E27FC236}">
                <a16:creationId xmlns:a16="http://schemas.microsoft.com/office/drawing/2014/main" id="{7C734F42-BD48-4E5D-B8F6-5740DABABC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96300" y="5486400"/>
            <a:ext cx="114300" cy="6477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22C55E"/>
          </a:solidFill>
          <a:ln xmlns:a="http://schemas.openxmlformats.org/drawingml/2006/main" w="9525">
            <a:solidFill>
              <a:srgbClr val="22C55E"/>
            </a:solidFill>
            <a:prstDash val="solid"/>
          </a:ln>
        </p:spPr>
      </p:sp>
      <p:sp>
        <p:nvSpPr>
          <p:cNvPr id="13" name="watch-track-label">
            <a:extLst xmlns:a="http://schemas.openxmlformats.org/drawingml/2006/main">
              <a:ext uri="{FF2B5EF4-FFF2-40B4-BE49-F238E27FC236}">
                <a16:creationId xmlns:a16="http://schemas.microsoft.com/office/drawing/2014/main" id="{C5A4074E-F42C-43AB-908F-2FA1DCBCD2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82050" y="5486400"/>
            <a:ext cx="868680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100" b="1">
                <a:solidFill>
                  <a:srgbClr val="F8FAFC"/>
                </a:solidFill>
              </a:defRPr>
            </a:pPr>
            <a:r>
              <a:rPr sz="2100" b="1">
                <a:solidFill>
                  <a:srgbClr val="F8FAFC"/>
                </a:solidFill>
              </a:rPr>
              <a:t>追蹤</a:t>
            </a:r>
          </a:p>
        </p:txBody>
      </p:sp>
      <p:sp>
        <p:nvSpPr>
          <p:cNvPr id="14" name="watch-track-body">
            <a:extLst xmlns:a="http://schemas.openxmlformats.org/drawingml/2006/main">
              <a:ext uri="{FF2B5EF4-FFF2-40B4-BE49-F238E27FC236}">
                <a16:creationId xmlns:a16="http://schemas.microsoft.com/office/drawing/2014/main" id="{C7FACB1C-07DB-43EE-9011-85B5DC4309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82050" y="5848350"/>
            <a:ext cx="86868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0">
                <a:solidFill>
                  <a:srgbClr val="CBD5E1"/>
                </a:solidFill>
              </a:defRPr>
            </a:pPr>
            <a:r>
              <a:rPr sz="1725" b="0">
                <a:solidFill>
                  <a:srgbClr val="CBD5E1"/>
                </a:solidFill>
              </a:rPr>
              <a:t>隔天從側邊選單進入「我的自選股」。</a:t>
            </a:r>
          </a:p>
        </p:txBody>
      </p:sp>
      <p:sp>
        <p:nvSpPr>
          <p:cNvPr id="15" name="watch-trim-mark">
            <a:extLst xmlns:a="http://schemas.openxmlformats.org/drawingml/2006/main">
              <a:ext uri="{FF2B5EF4-FFF2-40B4-BE49-F238E27FC236}">
                <a16:creationId xmlns:a16="http://schemas.microsoft.com/office/drawing/2014/main" id="{DE27AD0A-1AA8-48E0-837F-2C74809AE2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96300" y="6324600"/>
            <a:ext cx="114300" cy="6477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F59E0B"/>
          </a:solidFill>
          <a:ln xmlns:a="http://schemas.openxmlformats.org/drawingml/2006/main" w="9525">
            <a:solidFill>
              <a:srgbClr val="F59E0B"/>
            </a:solidFill>
            <a:prstDash val="solid"/>
          </a:ln>
        </p:spPr>
      </p:sp>
      <p:sp>
        <p:nvSpPr>
          <p:cNvPr id="16" name="watch-trim-label">
            <a:extLst xmlns:a="http://schemas.openxmlformats.org/drawingml/2006/main">
              <a:ext uri="{FF2B5EF4-FFF2-40B4-BE49-F238E27FC236}">
                <a16:creationId xmlns:a16="http://schemas.microsoft.com/office/drawing/2014/main" id="{2B967838-4F54-4AC2-B128-388DADA637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82050" y="6305550"/>
            <a:ext cx="868680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100" b="1">
                <a:solidFill>
                  <a:srgbClr val="F8FAFC"/>
                </a:solidFill>
              </a:defRPr>
            </a:pPr>
            <a:r>
              <a:rPr sz="2100" b="1">
                <a:solidFill>
                  <a:srgbClr val="F8FAFC"/>
                </a:solidFill>
              </a:rPr>
              <a:t>刪減</a:t>
            </a:r>
          </a:p>
        </p:txBody>
      </p:sp>
      <p:sp>
        <p:nvSpPr>
          <p:cNvPr id="17" name="watch-trim-body">
            <a:extLst xmlns:a="http://schemas.openxmlformats.org/drawingml/2006/main">
              <a:ext uri="{FF2B5EF4-FFF2-40B4-BE49-F238E27FC236}">
                <a16:creationId xmlns:a16="http://schemas.microsoft.com/office/drawing/2014/main" id="{F299B9A2-24AF-4A52-BA93-E097636842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82050" y="6667500"/>
            <a:ext cx="86868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0">
                <a:solidFill>
                  <a:srgbClr val="CBD5E1"/>
                </a:solidFill>
              </a:defRPr>
            </a:pPr>
            <a:r>
              <a:rPr sz="1725" b="0">
                <a:solidFill>
                  <a:srgbClr val="CBD5E1"/>
                </a:solidFill>
              </a:rPr>
              <a:t>訊號退潮或不再符合你的觀察條件，就移除。</a:t>
            </a:r>
          </a:p>
        </p:txBody>
      </p:sp>
      <p:sp>
        <p:nvSpPr>
          <p:cNvPr id="18" name="footer-risk">
            <a:extLst xmlns:a="http://schemas.openxmlformats.org/drawingml/2006/main">
              <a:ext uri="{FF2B5EF4-FFF2-40B4-BE49-F238E27FC236}">
                <a16:creationId xmlns:a16="http://schemas.microsoft.com/office/drawing/2014/main" id="{C1448E8D-9800-468B-B800-DB89E062D7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9505950"/>
            <a:ext cx="1664970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 b="0">
                <a:solidFill>
                  <a:srgbClr val="94A3B8"/>
                </a:solidFill>
              </a:defRPr>
            </a:pPr>
            <a:r>
              <a:rPr sz="1125" b="0">
                <a:solidFill>
                  <a:srgbClr val="94A3B8"/>
                </a:solidFill>
              </a:rPr>
              <a:t>本簡報為產品操作教學與指標解讀，不構成投資建議。投資決策請自行判斷並自負風險。</a:t>
            </a:r>
          </a:p>
        </p:txBody>
      </p:sp>
    </p:spTree>
    <p:extLst>
      <p:ext uri="{BB962C8B-B14F-4D97-AF65-F5344CB8AC3E}">
        <p14:creationId xmlns:p14="http://schemas.microsoft.com/office/powerpoint/2010/main" val="356972207"/>
      </p:ext>
    </p:extLst>
  </p:cSld>
</p:sld>
</file>

<file path=ppt/slides/slide1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canvas">
            <a:extLst xmlns:a="http://schemas.openxmlformats.org/drawingml/2006/main">
              <a:ext uri="{FF2B5EF4-FFF2-40B4-BE49-F238E27FC236}">
                <a16:creationId xmlns:a16="http://schemas.microsoft.com/office/drawing/2014/main" id="{2CBBAD39-F82A-4C01-AC3C-9865A7AD6A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72A"/>
          </a:solidFill>
        </p:spPr>
      </p:sp>
      <p:sp>
        <p:nvSpPr>
          <p:cNvPr id="2" name="brand-label">
            <a:extLst xmlns:a="http://schemas.openxmlformats.org/drawingml/2006/main">
              <a:ext uri="{FF2B5EF4-FFF2-40B4-BE49-F238E27FC236}">
                <a16:creationId xmlns:a16="http://schemas.microsoft.com/office/drawing/2014/main" id="{BE396F9E-5E9B-4F59-B1BD-6519A09CB4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09600"/>
            <a:ext cx="20764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60A5FA"/>
                </a:solidFill>
              </a:defRPr>
            </a:pPr>
            <a:r>
              <a:rPr sz="1350" b="1">
                <a:solidFill>
                  <a:srgbClr val="60A5FA"/>
                </a:solidFill>
              </a:rPr>
              <a:t>TW Decision｜台股盤後決策</a:t>
            </a:r>
          </a:p>
        </p:txBody>
      </p:sp>
      <p:sp>
        <p:nvSpPr>
          <p:cNvPr id="3" name="page-label">
            <a:extLst xmlns:a="http://schemas.openxmlformats.org/drawingml/2006/main">
              <a:ext uri="{FF2B5EF4-FFF2-40B4-BE49-F238E27FC236}">
                <a16:creationId xmlns:a16="http://schemas.microsoft.com/office/drawing/2014/main" id="{6162E7BF-69B1-4363-A066-666E8080C2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297400" y="609600"/>
            <a:ext cx="1714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94A3B8"/>
                </a:solidFill>
              </a:defRPr>
            </a:pPr>
            <a:r>
              <a:rPr sz="1275" b="1">
                <a:solidFill>
                  <a:srgbClr val="94A3B8"/>
                </a:solidFill>
              </a:rPr>
              <a:t>12</a:t>
            </a:r>
          </a:p>
        </p:txBody>
      </p:sp>
      <p:sp>
        <p:nvSpPr>
          <p:cNvPr id="4" name="slide-title">
            <a:extLst xmlns:a="http://schemas.openxmlformats.org/drawingml/2006/main">
              <a:ext uri="{FF2B5EF4-FFF2-40B4-BE49-F238E27FC236}">
                <a16:creationId xmlns:a16="http://schemas.microsoft.com/office/drawing/2014/main" id="{2255AB99-499C-4F15-B9D4-69511FCE34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104900"/>
            <a:ext cx="4552950" cy="1238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4050" b="1">
                <a:solidFill>
                  <a:srgbClr val="F8FAFC"/>
                </a:solidFill>
              </a:defRPr>
            </a:pPr>
            <a:r>
              <a:rPr sz="4050" b="1">
                <a:solidFill>
                  <a:srgbClr val="F8FAFC"/>
                </a:solidFill>
              </a:rPr>
              <a:t>免費版與 Pro 怎麼選</a:t>
            </a:r>
          </a:p>
        </p:txBody>
      </p:sp>
      <p:sp>
        <p:nvSpPr>
          <p:cNvPr id="5" name="slide-subtitle">
            <a:extLst xmlns:a="http://schemas.openxmlformats.org/drawingml/2006/main">
              <a:ext uri="{FF2B5EF4-FFF2-40B4-BE49-F238E27FC236}">
                <a16:creationId xmlns:a16="http://schemas.microsoft.com/office/drawing/2014/main" id="{B0B5FFD0-4B85-4A14-974D-83E4984E1F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457450"/>
            <a:ext cx="83439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 b="0">
                <a:solidFill>
                  <a:srgbClr val="CBD5E1"/>
                </a:solidFill>
              </a:defRPr>
            </a:pPr>
            <a:r>
              <a:rPr sz="1875" b="0">
                <a:solidFill>
                  <a:srgbClr val="CBD5E1"/>
                </a:solidFill>
              </a:rPr>
              <a:t>不用一開始就付費。先用免費版養習慣，確定需要更多標的與追蹤能力再升級。</a:t>
            </a:r>
          </a:p>
        </p:txBody>
      </p:sp>
      <p:sp>
        <p:nvSpPr>
          <p:cNvPr id="6" name="plan-free">
            <a:extLst xmlns:a="http://schemas.openxmlformats.org/drawingml/2006/main">
              <a:ext uri="{FF2B5EF4-FFF2-40B4-BE49-F238E27FC236}">
                <a16:creationId xmlns:a16="http://schemas.microsoft.com/office/drawing/2014/main" id="{CB1F3DD8-5D20-4A3E-B3B7-D3F3238B86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021330"/>
            <a:ext cx="8191500" cy="6198870"/>
          </a:xfrm>
          <a:prstGeom xmlns:a="http://schemas.openxmlformats.org/drawingml/2006/main" prst="roundRect">
            <a:avLst>
              <a:gd name="adj" fmla="val 2766"/>
            </a:avLst>
          </a:prstGeom>
          <a:solidFill xmlns:a="http://schemas.openxmlformats.org/drawingml/2006/main">
            <a:srgbClr val="1E293B"/>
          </a:solidFill>
          <a:ln xmlns:a="http://schemas.openxmlformats.org/drawingml/2006/main" w="9525">
            <a:solidFill>
              <a:srgbClr val="22C55E"/>
            </a:solidFill>
            <a:prstDash val="solid"/>
          </a:ln>
        </p:spPr>
      </p:sp>
      <p:sp>
        <p:nvSpPr>
          <p:cNvPr id="7" name="plan-free-title">
            <a:extLst xmlns:a="http://schemas.openxmlformats.org/drawingml/2006/main">
              <a:ext uri="{FF2B5EF4-FFF2-40B4-BE49-F238E27FC236}">
                <a16:creationId xmlns:a16="http://schemas.microsoft.com/office/drawing/2014/main" id="{8FB55FCF-9317-4D8C-8A4B-7495AB93DD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3352800"/>
            <a:ext cx="7543800" cy="495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22C55E"/>
                </a:solidFill>
              </a:defRPr>
            </a:pPr>
            <a:r>
              <a:rPr sz="3150" b="1">
                <a:solidFill>
                  <a:srgbClr val="22C55E"/>
                </a:solidFill>
              </a:rPr>
              <a:t>免費版</a:t>
            </a:r>
          </a:p>
        </p:txBody>
      </p:sp>
      <p:sp>
        <p:nvSpPr>
          <p:cNvPr id="8" name="plan-free-subtitle">
            <a:extLst xmlns:a="http://schemas.openxmlformats.org/drawingml/2006/main">
              <a:ext uri="{FF2B5EF4-FFF2-40B4-BE49-F238E27FC236}">
                <a16:creationId xmlns:a16="http://schemas.microsoft.com/office/drawing/2014/main" id="{9FCC8927-7448-4F62-9F00-AB7834F336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4019550"/>
            <a:ext cx="75438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 b="1">
                <a:solidFill>
                  <a:srgbClr val="CBD5E1"/>
                </a:solidFill>
              </a:defRPr>
            </a:pPr>
            <a:r>
              <a:rPr sz="1875" b="1">
                <a:solidFill>
                  <a:srgbClr val="CBD5E1"/>
                </a:solidFill>
              </a:rPr>
              <a:t>先養成每天看盤習慣</a:t>
            </a:r>
          </a:p>
        </p:txBody>
      </p:sp>
      <p:sp>
        <p:nvSpPr>
          <p:cNvPr id="9" name="plan-free-rule">
            <a:extLst xmlns:a="http://schemas.openxmlformats.org/drawingml/2006/main">
              <a:ext uri="{FF2B5EF4-FFF2-40B4-BE49-F238E27FC236}">
                <a16:creationId xmlns:a16="http://schemas.microsoft.com/office/drawing/2014/main" id="{5B828342-9A84-4B07-8365-4BFBFC38D5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4495800"/>
            <a:ext cx="7543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34155"/>
          </a:solidFill>
          <a:ln xmlns:a="http://schemas.openxmlformats.org/drawingml/2006/main" w="0">
            <a:solidFill>
              <a:srgbClr val="334155"/>
            </a:solidFill>
            <a:prstDash val="solid"/>
          </a:ln>
        </p:spPr>
      </p:sp>
      <p:sp>
        <p:nvSpPr>
          <p:cNvPr id="10" name="plan-free-check-0">
            <a:extLst xmlns:a="http://schemas.openxmlformats.org/drawingml/2006/main">
              <a:ext uri="{FF2B5EF4-FFF2-40B4-BE49-F238E27FC236}">
                <a16:creationId xmlns:a16="http://schemas.microsoft.com/office/drawing/2014/main" id="{832785AA-F43E-42CB-8B15-AA6C7C3D96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4705350"/>
            <a:ext cx="3238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1">
                <a:solidFill>
                  <a:srgbClr val="22C55E"/>
                </a:solidFill>
              </a:defRPr>
            </a:pPr>
            <a:r>
              <a:rPr sz="1800" b="1">
                <a:solidFill>
                  <a:srgbClr val="22C55E"/>
                </a:solidFill>
              </a:rPr>
              <a:t>✓</a:t>
            </a:r>
          </a:p>
        </p:txBody>
      </p:sp>
      <p:sp>
        <p:nvSpPr>
          <p:cNvPr id="11" name="plan-free-item-text-0">
            <a:extLst xmlns:a="http://schemas.openxmlformats.org/drawingml/2006/main">
              <a:ext uri="{FF2B5EF4-FFF2-40B4-BE49-F238E27FC236}">
                <a16:creationId xmlns:a16="http://schemas.microsoft.com/office/drawing/2014/main" id="{080C2E61-74C8-4741-BA92-38238235F8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81150" y="4705350"/>
            <a:ext cx="71056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0">
                <a:solidFill>
                  <a:srgbClr val="F8FAFC"/>
                </a:solidFill>
              </a:defRPr>
            </a:pPr>
            <a:r>
              <a:rPr sz="1800" b="0">
                <a:solidFill>
                  <a:srgbClr val="F8FAFC"/>
                </a:solidFill>
              </a:rPr>
              <a:t>每日前 5 檔完整分析</a:t>
            </a:r>
          </a:p>
        </p:txBody>
      </p:sp>
      <p:sp>
        <p:nvSpPr>
          <p:cNvPr id="12" name="plan-free-check-1">
            <a:extLst xmlns:a="http://schemas.openxmlformats.org/drawingml/2006/main">
              <a:ext uri="{FF2B5EF4-FFF2-40B4-BE49-F238E27FC236}">
                <a16:creationId xmlns:a16="http://schemas.microsoft.com/office/drawing/2014/main" id="{11AFE083-F1EF-4ECC-A279-C4E591FFC8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5162550"/>
            <a:ext cx="3238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1">
                <a:solidFill>
                  <a:srgbClr val="22C55E"/>
                </a:solidFill>
              </a:defRPr>
            </a:pPr>
            <a:r>
              <a:rPr sz="1800" b="1">
                <a:solidFill>
                  <a:srgbClr val="22C55E"/>
                </a:solidFill>
              </a:rPr>
              <a:t>✓</a:t>
            </a:r>
          </a:p>
        </p:txBody>
      </p:sp>
      <p:sp>
        <p:nvSpPr>
          <p:cNvPr id="13" name="plan-free-item-text-1">
            <a:extLst xmlns:a="http://schemas.openxmlformats.org/drawingml/2006/main">
              <a:ext uri="{FF2B5EF4-FFF2-40B4-BE49-F238E27FC236}">
                <a16:creationId xmlns:a16="http://schemas.microsoft.com/office/drawing/2014/main" id="{26CAE4F3-09ED-41A9-AFD3-D7F2BAFE02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81150" y="5162550"/>
            <a:ext cx="71056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0">
                <a:solidFill>
                  <a:srgbClr val="F8FAFC"/>
                </a:solidFill>
              </a:defRPr>
            </a:pPr>
            <a:r>
              <a:rPr sz="1800" b="0">
                <a:solidFill>
                  <a:srgbClr val="F8FAFC"/>
                </a:solidFill>
              </a:rPr>
              <a:t>每日 1 檔解鎖</a:t>
            </a:r>
          </a:p>
        </p:txBody>
      </p:sp>
      <p:sp>
        <p:nvSpPr>
          <p:cNvPr id="14" name="plan-free-check-2">
            <a:extLst xmlns:a="http://schemas.openxmlformats.org/drawingml/2006/main">
              <a:ext uri="{FF2B5EF4-FFF2-40B4-BE49-F238E27FC236}">
                <a16:creationId xmlns:a16="http://schemas.microsoft.com/office/drawing/2014/main" id="{2CABC8B3-B4B7-46DC-BCBA-CC1247BB6E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5638800"/>
            <a:ext cx="3238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1">
                <a:solidFill>
                  <a:srgbClr val="22C55E"/>
                </a:solidFill>
              </a:defRPr>
            </a:pPr>
            <a:r>
              <a:rPr sz="1800" b="1">
                <a:solidFill>
                  <a:srgbClr val="22C55E"/>
                </a:solidFill>
              </a:rPr>
              <a:t>✓</a:t>
            </a:r>
          </a:p>
        </p:txBody>
      </p:sp>
      <p:sp>
        <p:nvSpPr>
          <p:cNvPr id="15" name="plan-free-item-text-2">
            <a:extLst xmlns:a="http://schemas.openxmlformats.org/drawingml/2006/main">
              <a:ext uri="{FF2B5EF4-FFF2-40B4-BE49-F238E27FC236}">
                <a16:creationId xmlns:a16="http://schemas.microsoft.com/office/drawing/2014/main" id="{5E0FA82E-4EB8-4600-BA8E-C58220C933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81150" y="5638800"/>
            <a:ext cx="71056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0">
                <a:solidFill>
                  <a:srgbClr val="F8FAFC"/>
                </a:solidFill>
              </a:defRPr>
            </a:pPr>
            <a:r>
              <a:rPr sz="1800" b="0">
                <a:solidFill>
                  <a:srgbClr val="F8FAFC"/>
                </a:solidFill>
              </a:rPr>
              <a:t>自選股 5 檔上限</a:t>
            </a:r>
          </a:p>
        </p:txBody>
      </p:sp>
      <p:sp>
        <p:nvSpPr>
          <p:cNvPr id="16" name="plan-free-check-3">
            <a:extLst xmlns:a="http://schemas.openxmlformats.org/drawingml/2006/main">
              <a:ext uri="{FF2B5EF4-FFF2-40B4-BE49-F238E27FC236}">
                <a16:creationId xmlns:a16="http://schemas.microsoft.com/office/drawing/2014/main" id="{F2C0FF4F-044C-4EC2-90F3-F8A5E8645B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6096000"/>
            <a:ext cx="3238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1">
                <a:solidFill>
                  <a:srgbClr val="22C55E"/>
                </a:solidFill>
              </a:defRPr>
            </a:pPr>
            <a:r>
              <a:rPr sz="1800" b="1">
                <a:solidFill>
                  <a:srgbClr val="22C55E"/>
                </a:solidFill>
              </a:rPr>
              <a:t>✓</a:t>
            </a:r>
          </a:p>
        </p:txBody>
      </p:sp>
      <p:sp>
        <p:nvSpPr>
          <p:cNvPr id="17" name="plan-free-item-text-3">
            <a:extLst xmlns:a="http://schemas.openxmlformats.org/drawingml/2006/main">
              <a:ext uri="{FF2B5EF4-FFF2-40B4-BE49-F238E27FC236}">
                <a16:creationId xmlns:a16="http://schemas.microsoft.com/office/drawing/2014/main" id="{86D174CC-C9DE-4BCE-93E6-D2D2FADDF7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81150" y="6096000"/>
            <a:ext cx="71056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0">
                <a:solidFill>
                  <a:srgbClr val="F8FAFC"/>
                </a:solidFill>
              </a:defRPr>
            </a:pPr>
            <a:r>
              <a:rPr sz="1800" b="0">
                <a:solidFill>
                  <a:srgbClr val="F8FAFC"/>
                </a:solidFill>
              </a:rPr>
              <a:t>適合先試用流程</a:t>
            </a:r>
          </a:p>
        </p:txBody>
      </p:sp>
      <p:sp>
        <p:nvSpPr>
          <p:cNvPr id="18" name="plan-pro">
            <a:extLst xmlns:a="http://schemas.openxmlformats.org/drawingml/2006/main">
              <a:ext uri="{FF2B5EF4-FFF2-40B4-BE49-F238E27FC236}">
                <a16:creationId xmlns:a16="http://schemas.microsoft.com/office/drawing/2014/main" id="{FB7E00FF-C364-4BFF-A18B-0D42E77988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77350" y="3021330"/>
            <a:ext cx="8191500" cy="6198870"/>
          </a:xfrm>
          <a:prstGeom xmlns:a="http://schemas.openxmlformats.org/drawingml/2006/main" prst="roundRect">
            <a:avLst>
              <a:gd name="adj" fmla="val 2766"/>
            </a:avLst>
          </a:prstGeom>
          <a:solidFill xmlns:a="http://schemas.openxmlformats.org/drawingml/2006/main">
            <a:srgbClr val="1E293B"/>
          </a:solidFill>
          <a:ln xmlns:a="http://schemas.openxmlformats.org/drawingml/2006/main" w="9525">
            <a:solidFill>
              <a:srgbClr val="60A5FA"/>
            </a:solidFill>
            <a:prstDash val="solid"/>
          </a:ln>
        </p:spPr>
      </p:sp>
      <p:sp>
        <p:nvSpPr>
          <p:cNvPr id="19" name="plan-pro-title">
            <a:extLst xmlns:a="http://schemas.openxmlformats.org/drawingml/2006/main">
              <a:ext uri="{FF2B5EF4-FFF2-40B4-BE49-F238E27FC236}">
                <a16:creationId xmlns:a16="http://schemas.microsoft.com/office/drawing/2014/main" id="{A93DC83C-8D23-4956-B084-D3D66B5A3A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01200" y="3352800"/>
            <a:ext cx="7543800" cy="495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60A5FA"/>
                </a:solidFill>
              </a:defRPr>
            </a:pPr>
            <a:r>
              <a:rPr sz="3150" b="1">
                <a:solidFill>
                  <a:srgbClr val="60A5FA"/>
                </a:solidFill>
              </a:rPr>
              <a:t>Pro</a:t>
            </a:r>
          </a:p>
        </p:txBody>
      </p:sp>
      <p:sp>
        <p:nvSpPr>
          <p:cNvPr id="20" name="plan-pro-subtitle">
            <a:extLst xmlns:a="http://schemas.openxmlformats.org/drawingml/2006/main">
              <a:ext uri="{FF2B5EF4-FFF2-40B4-BE49-F238E27FC236}">
                <a16:creationId xmlns:a16="http://schemas.microsoft.com/office/drawing/2014/main" id="{F3D5C60A-D328-4C91-9CCE-AEDE556613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01200" y="4019550"/>
            <a:ext cx="75438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 b="1">
                <a:solidFill>
                  <a:srgbClr val="CBD5E1"/>
                </a:solidFill>
              </a:defRPr>
            </a:pPr>
            <a:r>
              <a:rPr sz="1875" b="1">
                <a:solidFill>
                  <a:srgbClr val="CBD5E1"/>
                </a:solidFill>
              </a:rPr>
              <a:t>需要完整掃描與長期追蹤</a:t>
            </a:r>
          </a:p>
        </p:txBody>
      </p:sp>
      <p:sp>
        <p:nvSpPr>
          <p:cNvPr id="21" name="plan-pro-rule">
            <a:extLst xmlns:a="http://schemas.openxmlformats.org/drawingml/2006/main">
              <a:ext uri="{FF2B5EF4-FFF2-40B4-BE49-F238E27FC236}">
                <a16:creationId xmlns:a16="http://schemas.microsoft.com/office/drawing/2014/main" id="{A810205F-7064-4CB9-897A-D9D77BFC29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01200" y="4495800"/>
            <a:ext cx="7543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34155"/>
          </a:solidFill>
          <a:ln xmlns:a="http://schemas.openxmlformats.org/drawingml/2006/main" w="0">
            <a:solidFill>
              <a:srgbClr val="334155"/>
            </a:solidFill>
            <a:prstDash val="solid"/>
          </a:ln>
        </p:spPr>
      </p:sp>
      <p:sp>
        <p:nvSpPr>
          <p:cNvPr id="22" name="plan-pro-check-0">
            <a:extLst xmlns:a="http://schemas.openxmlformats.org/drawingml/2006/main">
              <a:ext uri="{FF2B5EF4-FFF2-40B4-BE49-F238E27FC236}">
                <a16:creationId xmlns:a16="http://schemas.microsoft.com/office/drawing/2014/main" id="{4ADBA4C5-9E12-45B0-8B30-B0F4458A79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01200" y="4705350"/>
            <a:ext cx="3238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1">
                <a:solidFill>
                  <a:srgbClr val="60A5FA"/>
                </a:solidFill>
              </a:defRPr>
            </a:pPr>
            <a:r>
              <a:rPr sz="1800" b="1">
                <a:solidFill>
                  <a:srgbClr val="60A5FA"/>
                </a:solidFill>
              </a:rPr>
              <a:t>✓</a:t>
            </a:r>
          </a:p>
        </p:txBody>
      </p:sp>
      <p:sp>
        <p:nvSpPr>
          <p:cNvPr id="23" name="plan-pro-item-text-0">
            <a:extLst xmlns:a="http://schemas.openxmlformats.org/drawingml/2006/main">
              <a:ext uri="{FF2B5EF4-FFF2-40B4-BE49-F238E27FC236}">
                <a16:creationId xmlns:a16="http://schemas.microsoft.com/office/drawing/2014/main" id="{7D64E6D4-8205-4E2A-921B-8EB8572DF0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39350" y="4705350"/>
            <a:ext cx="71056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0">
                <a:solidFill>
                  <a:srgbClr val="F8FAFC"/>
                </a:solidFill>
              </a:defRPr>
            </a:pPr>
            <a:r>
              <a:rPr sz="1800" b="0">
                <a:solidFill>
                  <a:srgbClr val="F8FAFC"/>
                </a:solidFill>
              </a:rPr>
              <a:t>全部 1900+ 檔選股</a:t>
            </a:r>
          </a:p>
        </p:txBody>
      </p:sp>
      <p:sp>
        <p:nvSpPr>
          <p:cNvPr id="24" name="plan-pro-check-1">
            <a:extLst xmlns:a="http://schemas.openxmlformats.org/drawingml/2006/main">
              <a:ext uri="{FF2B5EF4-FFF2-40B4-BE49-F238E27FC236}">
                <a16:creationId xmlns:a16="http://schemas.microsoft.com/office/drawing/2014/main" id="{396F40AE-1E0C-4D51-96C8-236E097C6E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01200" y="5162550"/>
            <a:ext cx="3238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1">
                <a:solidFill>
                  <a:srgbClr val="60A5FA"/>
                </a:solidFill>
              </a:defRPr>
            </a:pPr>
            <a:r>
              <a:rPr sz="1800" b="1">
                <a:solidFill>
                  <a:srgbClr val="60A5FA"/>
                </a:solidFill>
              </a:rPr>
              <a:t>✓</a:t>
            </a:r>
          </a:p>
        </p:txBody>
      </p:sp>
      <p:sp>
        <p:nvSpPr>
          <p:cNvPr id="25" name="plan-pro-item-text-1">
            <a:extLst xmlns:a="http://schemas.openxmlformats.org/drawingml/2006/main">
              <a:ext uri="{FF2B5EF4-FFF2-40B4-BE49-F238E27FC236}">
                <a16:creationId xmlns:a16="http://schemas.microsoft.com/office/drawing/2014/main" id="{25FC8888-1B05-4B49-9259-71B11CC92B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39350" y="5162550"/>
            <a:ext cx="71056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0">
                <a:solidFill>
                  <a:srgbClr val="F8FAFC"/>
                </a:solidFill>
              </a:defRPr>
            </a:pPr>
            <a:r>
              <a:rPr sz="1800" b="0">
                <a:solidFill>
                  <a:srgbClr val="F8FAFC"/>
                </a:solidFill>
              </a:rPr>
              <a:t>搜尋股票代碼或名稱</a:t>
            </a:r>
          </a:p>
        </p:txBody>
      </p:sp>
      <p:sp>
        <p:nvSpPr>
          <p:cNvPr id="26" name="plan-pro-check-2">
            <a:extLst xmlns:a="http://schemas.openxmlformats.org/drawingml/2006/main">
              <a:ext uri="{FF2B5EF4-FFF2-40B4-BE49-F238E27FC236}">
                <a16:creationId xmlns:a16="http://schemas.microsoft.com/office/drawing/2014/main" id="{E10A2510-AEF5-4250-ABDE-074DCA4A0C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01200" y="5638800"/>
            <a:ext cx="3238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1">
                <a:solidFill>
                  <a:srgbClr val="60A5FA"/>
                </a:solidFill>
              </a:defRPr>
            </a:pPr>
            <a:r>
              <a:rPr sz="1800" b="1">
                <a:solidFill>
                  <a:srgbClr val="60A5FA"/>
                </a:solidFill>
              </a:rPr>
              <a:t>✓</a:t>
            </a:r>
          </a:p>
        </p:txBody>
      </p:sp>
      <p:sp>
        <p:nvSpPr>
          <p:cNvPr id="27" name="plan-pro-item-text-2">
            <a:extLst xmlns:a="http://schemas.openxmlformats.org/drawingml/2006/main">
              <a:ext uri="{FF2B5EF4-FFF2-40B4-BE49-F238E27FC236}">
                <a16:creationId xmlns:a16="http://schemas.microsoft.com/office/drawing/2014/main" id="{DAED0CEB-7C9C-4F0D-B9E8-B36A9AD196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39350" y="5638800"/>
            <a:ext cx="71056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0">
                <a:solidFill>
                  <a:srgbClr val="F8FAFC"/>
                </a:solidFill>
              </a:defRPr>
            </a:pPr>
            <a:r>
              <a:rPr sz="1800" b="0">
                <a:solidFill>
                  <a:srgbClr val="F8FAFC"/>
                </a:solidFill>
              </a:rPr>
              <a:t>自選股無限制</a:t>
            </a:r>
          </a:p>
        </p:txBody>
      </p:sp>
      <p:sp>
        <p:nvSpPr>
          <p:cNvPr id="28" name="plan-pro-check-3">
            <a:extLst xmlns:a="http://schemas.openxmlformats.org/drawingml/2006/main">
              <a:ext uri="{FF2B5EF4-FFF2-40B4-BE49-F238E27FC236}">
                <a16:creationId xmlns:a16="http://schemas.microsoft.com/office/drawing/2014/main" id="{D567E1D8-87E1-4360-8744-D41241516A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01200" y="6096000"/>
            <a:ext cx="3238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1">
                <a:solidFill>
                  <a:srgbClr val="60A5FA"/>
                </a:solidFill>
              </a:defRPr>
            </a:pPr>
            <a:r>
              <a:rPr sz="1800" b="1">
                <a:solidFill>
                  <a:srgbClr val="60A5FA"/>
                </a:solidFill>
              </a:rPr>
              <a:t>✓</a:t>
            </a:r>
          </a:p>
        </p:txBody>
      </p:sp>
      <p:sp>
        <p:nvSpPr>
          <p:cNvPr id="29" name="plan-pro-item-text-3">
            <a:extLst xmlns:a="http://schemas.openxmlformats.org/drawingml/2006/main">
              <a:ext uri="{FF2B5EF4-FFF2-40B4-BE49-F238E27FC236}">
                <a16:creationId xmlns:a16="http://schemas.microsoft.com/office/drawing/2014/main" id="{BA73A795-82A5-4926-B71B-87F03E9BB2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39350" y="6096000"/>
            <a:ext cx="71056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0">
                <a:solidFill>
                  <a:srgbClr val="F8FAFC"/>
                </a:solidFill>
              </a:defRPr>
            </a:pPr>
            <a:r>
              <a:rPr sz="1800" b="0">
                <a:solidFill>
                  <a:srgbClr val="F8FAFC"/>
                </a:solidFill>
              </a:rPr>
              <a:t>完整 K 線歷史標記</a:t>
            </a:r>
          </a:p>
        </p:txBody>
      </p:sp>
      <p:sp>
        <p:nvSpPr>
          <p:cNvPr id="30" name="footer-risk">
            <a:extLst xmlns:a="http://schemas.openxmlformats.org/drawingml/2006/main">
              <a:ext uri="{FF2B5EF4-FFF2-40B4-BE49-F238E27FC236}">
                <a16:creationId xmlns:a16="http://schemas.microsoft.com/office/drawing/2014/main" id="{9DCCFDFC-2A14-4582-A750-D1B1E3DA72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9505950"/>
            <a:ext cx="1664970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 b="0">
                <a:solidFill>
                  <a:srgbClr val="94A3B8"/>
                </a:solidFill>
              </a:defRPr>
            </a:pPr>
            <a:r>
              <a:rPr sz="1125" b="0">
                <a:solidFill>
                  <a:srgbClr val="94A3B8"/>
                </a:solidFill>
              </a:rPr>
              <a:t>本簡報為產品操作教學與指標解讀，不構成投資建議。投資決策請自行判斷並自負風險。</a:t>
            </a:r>
          </a:p>
        </p:txBody>
      </p:sp>
    </p:spTree>
    <p:extLst>
      <p:ext uri="{BB962C8B-B14F-4D97-AF65-F5344CB8AC3E}">
        <p14:creationId xmlns:p14="http://schemas.microsoft.com/office/powerpoint/2010/main" val="1089448287"/>
      </p:ext>
    </p:extLst>
  </p:cSld>
</p:sld>
</file>

<file path=ppt/slides/slide1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canvas">
            <a:extLst xmlns:a="http://schemas.openxmlformats.org/drawingml/2006/main">
              <a:ext uri="{FF2B5EF4-FFF2-40B4-BE49-F238E27FC236}">
                <a16:creationId xmlns:a16="http://schemas.microsoft.com/office/drawing/2014/main" id="{22BB5683-0FAC-4CB3-8144-0B2862D8EC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72A"/>
          </a:solidFill>
        </p:spPr>
      </p:sp>
      <p:sp>
        <p:nvSpPr>
          <p:cNvPr id="2" name="brand-label">
            <a:extLst xmlns:a="http://schemas.openxmlformats.org/drawingml/2006/main">
              <a:ext uri="{FF2B5EF4-FFF2-40B4-BE49-F238E27FC236}">
                <a16:creationId xmlns:a16="http://schemas.microsoft.com/office/drawing/2014/main" id="{BA2026CA-9142-42FF-98FA-789940B801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09600"/>
            <a:ext cx="20764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60A5FA"/>
                </a:solidFill>
              </a:defRPr>
            </a:pPr>
            <a:r>
              <a:rPr sz="1350" b="1">
                <a:solidFill>
                  <a:srgbClr val="60A5FA"/>
                </a:solidFill>
              </a:rPr>
              <a:t>TW Decision｜台股盤後決策</a:t>
            </a:r>
          </a:p>
        </p:txBody>
      </p:sp>
      <p:sp>
        <p:nvSpPr>
          <p:cNvPr id="3" name="page-label">
            <a:extLst xmlns:a="http://schemas.openxmlformats.org/drawingml/2006/main">
              <a:ext uri="{FF2B5EF4-FFF2-40B4-BE49-F238E27FC236}">
                <a16:creationId xmlns:a16="http://schemas.microsoft.com/office/drawing/2014/main" id="{E76E389C-2EFC-4F65-8110-0D3AE65D53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297400" y="609600"/>
            <a:ext cx="1714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94A3B8"/>
                </a:solidFill>
              </a:defRPr>
            </a:pPr>
            <a:r>
              <a:rPr sz="1275" b="1">
                <a:solidFill>
                  <a:srgbClr val="94A3B8"/>
                </a:solidFill>
              </a:rPr>
              <a:t>13</a:t>
            </a:r>
          </a:p>
        </p:txBody>
      </p:sp>
      <p:sp>
        <p:nvSpPr>
          <p:cNvPr id="4" name="slide-title">
            <a:extLst xmlns:a="http://schemas.openxmlformats.org/drawingml/2006/main">
              <a:ext uri="{FF2B5EF4-FFF2-40B4-BE49-F238E27FC236}">
                <a16:creationId xmlns:a16="http://schemas.microsoft.com/office/drawing/2014/main" id="{EF78CA6B-2184-40B5-8D38-143D5E473A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104900"/>
            <a:ext cx="3086100" cy="6286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4050" b="1">
                <a:solidFill>
                  <a:srgbClr val="F8FAFC"/>
                </a:solidFill>
              </a:defRPr>
            </a:pPr>
            <a:r>
              <a:rPr sz="4050" b="1">
                <a:solidFill>
                  <a:srgbClr val="F8FAFC"/>
                </a:solidFill>
              </a:rPr>
              <a:t>四個常見誤用</a:t>
            </a:r>
          </a:p>
        </p:txBody>
      </p:sp>
      <p:sp>
        <p:nvSpPr>
          <p:cNvPr id="5" name="slide-subtitle">
            <a:extLst xmlns:a="http://schemas.openxmlformats.org/drawingml/2006/main">
              <a:ext uri="{FF2B5EF4-FFF2-40B4-BE49-F238E27FC236}">
                <a16:creationId xmlns:a16="http://schemas.microsoft.com/office/drawing/2014/main" id="{0AA63F4B-78D7-4812-8E3B-D635BCECF1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828800"/>
            <a:ext cx="52387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 b="0">
                <a:solidFill>
                  <a:srgbClr val="CBD5E1"/>
                </a:solidFill>
              </a:defRPr>
            </a:pPr>
            <a:r>
              <a:rPr sz="1875" b="0">
                <a:solidFill>
                  <a:srgbClr val="CBD5E1"/>
                </a:solidFill>
              </a:rPr>
              <a:t>把系統當作整理工具，而不是替你做決定的工具。</a:t>
            </a:r>
          </a:p>
        </p:txBody>
      </p:sp>
      <p:sp>
        <p:nvSpPr>
          <p:cNvPr id="6" name="mistake-1">
            <a:extLst xmlns:a="http://schemas.openxmlformats.org/drawingml/2006/main">
              <a:ext uri="{FF2B5EF4-FFF2-40B4-BE49-F238E27FC236}">
                <a16:creationId xmlns:a16="http://schemas.microsoft.com/office/drawing/2014/main" id="{9343CF4C-8952-46E3-9B55-562BC6AEAA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404110"/>
            <a:ext cx="16649700" cy="1051560"/>
          </a:xfrm>
          <a:prstGeom xmlns:a="http://schemas.openxmlformats.org/drawingml/2006/main" prst="roundRect">
            <a:avLst>
              <a:gd name="adj" fmla="val 12681"/>
            </a:avLst>
          </a:prstGeom>
          <a:solidFill xmlns:a="http://schemas.openxmlformats.org/drawingml/2006/main">
            <a:srgbClr val="1E293B"/>
          </a:solidFill>
          <a:ln xmlns:a="http://schemas.openxmlformats.org/drawingml/2006/main" w="9525">
            <a:solidFill>
              <a:srgbClr val="334155"/>
            </a:solidFill>
            <a:prstDash val="solid"/>
          </a:ln>
        </p:spPr>
      </p:sp>
      <p:sp>
        <p:nvSpPr>
          <p:cNvPr id="7" name="mistake-1-avoid">
            <a:extLst xmlns:a="http://schemas.openxmlformats.org/drawingml/2006/main">
              <a:ext uri="{FF2B5EF4-FFF2-40B4-BE49-F238E27FC236}">
                <a16:creationId xmlns:a16="http://schemas.microsoft.com/office/drawing/2014/main" id="{CED3E427-ACD5-47CA-A288-D2C8D656CB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2800350"/>
            <a:ext cx="8382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EF4444"/>
                </a:solidFill>
              </a:defRPr>
            </a:pPr>
            <a:r>
              <a:rPr sz="1800" b="1">
                <a:solidFill>
                  <a:srgbClr val="EF4444"/>
                </a:solidFill>
              </a:rPr>
              <a:t>避免</a:t>
            </a:r>
          </a:p>
        </p:txBody>
      </p:sp>
      <p:sp>
        <p:nvSpPr>
          <p:cNvPr id="8" name="mistake-1-title">
            <a:extLst xmlns:a="http://schemas.openxmlformats.org/drawingml/2006/main">
              <a:ext uri="{FF2B5EF4-FFF2-40B4-BE49-F238E27FC236}">
                <a16:creationId xmlns:a16="http://schemas.microsoft.com/office/drawing/2014/main" id="{857C3E75-EC96-41DB-8A07-C7588AEB90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95500" y="2609850"/>
            <a:ext cx="15106650" cy="342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F8FAFC"/>
                </a:solidFill>
              </a:defRPr>
            </a:pPr>
            <a:r>
              <a:rPr sz="2175" b="1">
                <a:solidFill>
                  <a:srgbClr val="F8FAFC"/>
                </a:solidFill>
              </a:rPr>
              <a:t>只看評級，不看理由</a:t>
            </a:r>
          </a:p>
        </p:txBody>
      </p:sp>
      <p:sp>
        <p:nvSpPr>
          <p:cNvPr id="9" name="mistake-1-body">
            <a:extLst xmlns:a="http://schemas.openxmlformats.org/drawingml/2006/main">
              <a:ext uri="{FF2B5EF4-FFF2-40B4-BE49-F238E27FC236}">
                <a16:creationId xmlns:a16="http://schemas.microsoft.com/office/drawing/2014/main" id="{CD63245E-C501-418A-A1AC-5389E9D721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95500" y="2971800"/>
            <a:ext cx="151066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0">
                <a:solidFill>
                  <a:srgbClr val="CBD5E1"/>
                </a:solidFill>
              </a:defRPr>
            </a:pPr>
            <a:r>
              <a:rPr sz="1725" b="0">
                <a:solidFill>
                  <a:srgbClr val="CBD5E1"/>
                </a:solidFill>
              </a:rPr>
              <a:t>評級是摘要；判斷理由才知道是哪一種訊號在推動。</a:t>
            </a:r>
          </a:p>
        </p:txBody>
      </p:sp>
      <p:sp>
        <p:nvSpPr>
          <p:cNvPr id="10" name="mistake-2">
            <a:extLst xmlns:a="http://schemas.openxmlformats.org/drawingml/2006/main">
              <a:ext uri="{FF2B5EF4-FFF2-40B4-BE49-F238E27FC236}">
                <a16:creationId xmlns:a16="http://schemas.microsoft.com/office/drawing/2014/main" id="{5506A165-0D5F-4591-B216-BA35BA6BDF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627120"/>
            <a:ext cx="16649700" cy="1051560"/>
          </a:xfrm>
          <a:prstGeom xmlns:a="http://schemas.openxmlformats.org/drawingml/2006/main" prst="roundRect">
            <a:avLst>
              <a:gd name="adj" fmla="val 12681"/>
            </a:avLst>
          </a:prstGeom>
          <a:solidFill xmlns:a="http://schemas.openxmlformats.org/drawingml/2006/main">
            <a:srgbClr val="1E293B"/>
          </a:solidFill>
          <a:ln xmlns:a="http://schemas.openxmlformats.org/drawingml/2006/main" w="9525">
            <a:solidFill>
              <a:srgbClr val="334155"/>
            </a:solidFill>
            <a:prstDash val="solid"/>
          </a:ln>
        </p:spPr>
      </p:sp>
      <p:sp>
        <p:nvSpPr>
          <p:cNvPr id="11" name="mistake-2-avoid">
            <a:extLst xmlns:a="http://schemas.openxmlformats.org/drawingml/2006/main">
              <a:ext uri="{FF2B5EF4-FFF2-40B4-BE49-F238E27FC236}">
                <a16:creationId xmlns:a16="http://schemas.microsoft.com/office/drawing/2014/main" id="{8B05543C-C966-404F-A486-970A58A500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4019550"/>
            <a:ext cx="8382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EF4444"/>
                </a:solidFill>
              </a:defRPr>
            </a:pPr>
            <a:r>
              <a:rPr sz="1800" b="1">
                <a:solidFill>
                  <a:srgbClr val="EF4444"/>
                </a:solidFill>
              </a:rPr>
              <a:t>避免</a:t>
            </a:r>
          </a:p>
        </p:txBody>
      </p:sp>
      <p:sp>
        <p:nvSpPr>
          <p:cNvPr id="12" name="mistake-2-title">
            <a:extLst xmlns:a="http://schemas.openxmlformats.org/drawingml/2006/main">
              <a:ext uri="{FF2B5EF4-FFF2-40B4-BE49-F238E27FC236}">
                <a16:creationId xmlns:a16="http://schemas.microsoft.com/office/drawing/2014/main" id="{E16F23BD-3671-435E-9E14-75202AE07A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95500" y="3829050"/>
            <a:ext cx="15106650" cy="342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F8FAFC"/>
                </a:solidFill>
              </a:defRPr>
            </a:pPr>
            <a:r>
              <a:rPr sz="2175" b="1">
                <a:solidFill>
                  <a:srgbClr val="F8FAFC"/>
                </a:solidFill>
              </a:rPr>
              <a:t>看到高波動就追進</a:t>
            </a:r>
          </a:p>
        </p:txBody>
      </p:sp>
      <p:sp>
        <p:nvSpPr>
          <p:cNvPr id="13" name="mistake-2-body">
            <a:extLst xmlns:a="http://schemas.openxmlformats.org/drawingml/2006/main">
              <a:ext uri="{FF2B5EF4-FFF2-40B4-BE49-F238E27FC236}">
                <a16:creationId xmlns:a16="http://schemas.microsoft.com/office/drawing/2014/main" id="{C740F6B3-9094-4C44-A86A-F52C99AB3E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95500" y="4191000"/>
            <a:ext cx="151066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0">
                <a:solidFill>
                  <a:srgbClr val="CBD5E1"/>
                </a:solidFill>
              </a:defRPr>
            </a:pPr>
            <a:r>
              <a:rPr sz="1725" b="0">
                <a:solidFill>
                  <a:srgbClr val="CBD5E1"/>
                </a:solidFill>
              </a:rPr>
              <a:t>高波動代表機會與風險都放大，應先看 K 線位置。</a:t>
            </a:r>
          </a:p>
        </p:txBody>
      </p:sp>
      <p:sp>
        <p:nvSpPr>
          <p:cNvPr id="14" name="mistake-3">
            <a:extLst xmlns:a="http://schemas.openxmlformats.org/drawingml/2006/main">
              <a:ext uri="{FF2B5EF4-FFF2-40B4-BE49-F238E27FC236}">
                <a16:creationId xmlns:a16="http://schemas.microsoft.com/office/drawing/2014/main" id="{65A3EA85-EE35-4B7B-A5B0-DB3682D032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850130"/>
            <a:ext cx="16649700" cy="1051560"/>
          </a:xfrm>
          <a:prstGeom xmlns:a="http://schemas.openxmlformats.org/drawingml/2006/main" prst="roundRect">
            <a:avLst>
              <a:gd name="adj" fmla="val 12681"/>
            </a:avLst>
          </a:prstGeom>
          <a:solidFill xmlns:a="http://schemas.openxmlformats.org/drawingml/2006/main">
            <a:srgbClr val="1E293B"/>
          </a:solidFill>
          <a:ln xmlns:a="http://schemas.openxmlformats.org/drawingml/2006/main" w="9525">
            <a:solidFill>
              <a:srgbClr val="334155"/>
            </a:solidFill>
            <a:prstDash val="solid"/>
          </a:ln>
        </p:spPr>
      </p:sp>
      <p:sp>
        <p:nvSpPr>
          <p:cNvPr id="15" name="mistake-3-avoid">
            <a:extLst xmlns:a="http://schemas.openxmlformats.org/drawingml/2006/main">
              <a:ext uri="{FF2B5EF4-FFF2-40B4-BE49-F238E27FC236}">
                <a16:creationId xmlns:a16="http://schemas.microsoft.com/office/drawing/2014/main" id="{55570F6B-AC8B-48AF-9B23-88E39C281B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5238750"/>
            <a:ext cx="8382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EF4444"/>
                </a:solidFill>
              </a:defRPr>
            </a:pPr>
            <a:r>
              <a:rPr sz="1800" b="1">
                <a:solidFill>
                  <a:srgbClr val="EF4444"/>
                </a:solidFill>
              </a:rPr>
              <a:t>避免</a:t>
            </a:r>
          </a:p>
        </p:txBody>
      </p:sp>
      <p:sp>
        <p:nvSpPr>
          <p:cNvPr id="16" name="mistake-3-title">
            <a:extLst xmlns:a="http://schemas.openxmlformats.org/drawingml/2006/main">
              <a:ext uri="{FF2B5EF4-FFF2-40B4-BE49-F238E27FC236}">
                <a16:creationId xmlns:a16="http://schemas.microsoft.com/office/drawing/2014/main" id="{26B8C3EC-8CF8-49BE-8B2D-F8663F3873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95500" y="5048250"/>
            <a:ext cx="15106650" cy="342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F8FAFC"/>
                </a:solidFill>
              </a:defRPr>
            </a:pPr>
            <a:r>
              <a:rPr sz="2175" b="1">
                <a:solidFill>
                  <a:srgbClr val="F8FAFC"/>
                </a:solidFill>
              </a:rPr>
              <a:t>忽略成交量</a:t>
            </a:r>
          </a:p>
        </p:txBody>
      </p:sp>
      <p:sp>
        <p:nvSpPr>
          <p:cNvPr id="17" name="mistake-3-body">
            <a:extLst xmlns:a="http://schemas.openxmlformats.org/drawingml/2006/main">
              <a:ext uri="{FF2B5EF4-FFF2-40B4-BE49-F238E27FC236}">
                <a16:creationId xmlns:a16="http://schemas.microsoft.com/office/drawing/2014/main" id="{99F90D69-BC17-4E1F-A5FB-76172242CC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95500" y="5410200"/>
            <a:ext cx="151066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0">
                <a:solidFill>
                  <a:srgbClr val="CBD5E1"/>
                </a:solidFill>
              </a:defRPr>
            </a:pPr>
            <a:r>
              <a:rPr sz="1725" b="0">
                <a:solidFill>
                  <a:srgbClr val="CBD5E1"/>
                </a:solidFill>
              </a:rPr>
              <a:t>突破沒有量或爆量留上影，解讀會完全不同。</a:t>
            </a:r>
          </a:p>
        </p:txBody>
      </p:sp>
      <p:sp>
        <p:nvSpPr>
          <p:cNvPr id="18" name="mistake-4">
            <a:extLst xmlns:a="http://schemas.openxmlformats.org/drawingml/2006/main">
              <a:ext uri="{FF2B5EF4-FFF2-40B4-BE49-F238E27FC236}">
                <a16:creationId xmlns:a16="http://schemas.microsoft.com/office/drawing/2014/main" id="{05D99DC0-7A62-401D-92C1-6FD1C0C729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073140"/>
            <a:ext cx="16649700" cy="1051560"/>
          </a:xfrm>
          <a:prstGeom xmlns:a="http://schemas.openxmlformats.org/drawingml/2006/main" prst="roundRect">
            <a:avLst>
              <a:gd name="adj" fmla="val 12681"/>
            </a:avLst>
          </a:prstGeom>
          <a:solidFill xmlns:a="http://schemas.openxmlformats.org/drawingml/2006/main">
            <a:srgbClr val="1E293B"/>
          </a:solidFill>
          <a:ln xmlns:a="http://schemas.openxmlformats.org/drawingml/2006/main" w="9525">
            <a:solidFill>
              <a:srgbClr val="334155"/>
            </a:solidFill>
            <a:prstDash val="solid"/>
          </a:ln>
        </p:spPr>
      </p:sp>
      <p:sp>
        <p:nvSpPr>
          <p:cNvPr id="19" name="mistake-4-avoid">
            <a:extLst xmlns:a="http://schemas.openxmlformats.org/drawingml/2006/main">
              <a:ext uri="{FF2B5EF4-FFF2-40B4-BE49-F238E27FC236}">
                <a16:creationId xmlns:a16="http://schemas.microsoft.com/office/drawing/2014/main" id="{903AE0E9-FB06-49DE-86CB-6FCBF13FE8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6457950"/>
            <a:ext cx="8382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EF4444"/>
                </a:solidFill>
              </a:defRPr>
            </a:pPr>
            <a:r>
              <a:rPr sz="1800" b="1">
                <a:solidFill>
                  <a:srgbClr val="EF4444"/>
                </a:solidFill>
              </a:rPr>
              <a:t>避免</a:t>
            </a:r>
          </a:p>
        </p:txBody>
      </p:sp>
      <p:sp>
        <p:nvSpPr>
          <p:cNvPr id="20" name="mistake-4-title">
            <a:extLst xmlns:a="http://schemas.openxmlformats.org/drawingml/2006/main">
              <a:ext uri="{FF2B5EF4-FFF2-40B4-BE49-F238E27FC236}">
                <a16:creationId xmlns:a16="http://schemas.microsoft.com/office/drawing/2014/main" id="{794CC63D-6C68-4397-B2ED-B71B76481A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95500" y="6267450"/>
            <a:ext cx="15106650" cy="342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175" b="1">
                <a:solidFill>
                  <a:srgbClr val="F8FAFC"/>
                </a:solidFill>
              </a:defRPr>
            </a:pPr>
            <a:r>
              <a:rPr sz="2175" b="1">
                <a:solidFill>
                  <a:srgbClr val="F8FAFC"/>
                </a:solidFill>
              </a:rPr>
              <a:t>每天換一批股票</a:t>
            </a:r>
          </a:p>
        </p:txBody>
      </p:sp>
      <p:sp>
        <p:nvSpPr>
          <p:cNvPr id="21" name="mistake-4-body">
            <a:extLst xmlns:a="http://schemas.openxmlformats.org/drawingml/2006/main">
              <a:ext uri="{FF2B5EF4-FFF2-40B4-BE49-F238E27FC236}">
                <a16:creationId xmlns:a16="http://schemas.microsoft.com/office/drawing/2014/main" id="{E5687ADE-EAA1-4EEE-9546-ECCC03D6ED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95500" y="6629400"/>
            <a:ext cx="151066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0">
                <a:solidFill>
                  <a:srgbClr val="CBD5E1"/>
                </a:solidFill>
              </a:defRPr>
            </a:pPr>
            <a:r>
              <a:rPr sz="1725" b="0">
                <a:solidFill>
                  <a:srgbClr val="CBD5E1"/>
                </a:solidFill>
              </a:rPr>
              <a:t>沒有自選追蹤，就很難驗證訊號是否延續。</a:t>
            </a:r>
          </a:p>
        </p:txBody>
      </p:sp>
      <p:sp>
        <p:nvSpPr>
          <p:cNvPr id="22" name="footer-risk">
            <a:extLst xmlns:a="http://schemas.openxmlformats.org/drawingml/2006/main">
              <a:ext uri="{FF2B5EF4-FFF2-40B4-BE49-F238E27FC236}">
                <a16:creationId xmlns:a16="http://schemas.microsoft.com/office/drawing/2014/main" id="{E77DC94D-A4C6-4BDD-94D2-59C63254E4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9505950"/>
            <a:ext cx="1664970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 b="0">
                <a:solidFill>
                  <a:srgbClr val="94A3B8"/>
                </a:solidFill>
              </a:defRPr>
            </a:pPr>
            <a:r>
              <a:rPr sz="1125" b="0">
                <a:solidFill>
                  <a:srgbClr val="94A3B8"/>
                </a:solidFill>
              </a:rPr>
              <a:t>本簡報為產品操作教學與指標解讀，不構成投資建議。投資決策請自行判斷並自負風險。</a:t>
            </a:r>
          </a:p>
        </p:txBody>
      </p:sp>
    </p:spTree>
    <p:extLst>
      <p:ext uri="{BB962C8B-B14F-4D97-AF65-F5344CB8AC3E}">
        <p14:creationId xmlns:p14="http://schemas.microsoft.com/office/powerpoint/2010/main" val="1510874142"/>
      </p:ext>
    </p:extLst>
  </p:cSld>
</p:sld>
</file>

<file path=ppt/slides/slide1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canvas">
            <a:extLst xmlns:a="http://schemas.openxmlformats.org/drawingml/2006/main">
              <a:ext uri="{FF2B5EF4-FFF2-40B4-BE49-F238E27FC236}">
                <a16:creationId xmlns:a16="http://schemas.microsoft.com/office/drawing/2014/main" id="{C4DCDB62-03ED-4112-98AB-179B1127F5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72A"/>
          </a:solidFill>
        </p:spPr>
      </p:sp>
      <p:sp>
        <p:nvSpPr>
          <p:cNvPr id="2" name="brand-label">
            <a:extLst xmlns:a="http://schemas.openxmlformats.org/drawingml/2006/main">
              <a:ext uri="{FF2B5EF4-FFF2-40B4-BE49-F238E27FC236}">
                <a16:creationId xmlns:a16="http://schemas.microsoft.com/office/drawing/2014/main" id="{FFEE143B-A2E9-44B4-A441-2E2E3BEF29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09600"/>
            <a:ext cx="20764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60A5FA"/>
                </a:solidFill>
              </a:defRPr>
            </a:pPr>
            <a:r>
              <a:rPr sz="1350" b="1">
                <a:solidFill>
                  <a:srgbClr val="60A5FA"/>
                </a:solidFill>
              </a:rPr>
              <a:t>TW Decision｜台股盤後決策</a:t>
            </a:r>
          </a:p>
        </p:txBody>
      </p:sp>
      <p:sp>
        <p:nvSpPr>
          <p:cNvPr id="3" name="page-label">
            <a:extLst xmlns:a="http://schemas.openxmlformats.org/drawingml/2006/main">
              <a:ext uri="{FF2B5EF4-FFF2-40B4-BE49-F238E27FC236}">
                <a16:creationId xmlns:a16="http://schemas.microsoft.com/office/drawing/2014/main" id="{A92B7444-A838-4ABD-AD04-88B1654C18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297400" y="609600"/>
            <a:ext cx="1714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94A3B8"/>
                </a:solidFill>
              </a:defRPr>
            </a:pPr>
            <a:r>
              <a:rPr sz="1275" b="1">
                <a:solidFill>
                  <a:srgbClr val="94A3B8"/>
                </a:solidFill>
              </a:rPr>
              <a:t>14</a:t>
            </a:r>
          </a:p>
        </p:txBody>
      </p:sp>
      <p:sp>
        <p:nvSpPr>
          <p:cNvPr id="4" name="slide-title">
            <a:extLst xmlns:a="http://schemas.openxmlformats.org/drawingml/2006/main">
              <a:ext uri="{FF2B5EF4-FFF2-40B4-BE49-F238E27FC236}">
                <a16:creationId xmlns:a16="http://schemas.microsoft.com/office/drawing/2014/main" id="{B717B30F-A3CE-47D7-BF5D-AEED412972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104900"/>
            <a:ext cx="4114800" cy="6286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4050" b="1">
                <a:solidFill>
                  <a:srgbClr val="F8FAFC"/>
                </a:solidFill>
              </a:defRPr>
            </a:pPr>
            <a:r>
              <a:rPr sz="4050" b="1">
                <a:solidFill>
                  <a:srgbClr val="F8FAFC"/>
                </a:solidFill>
              </a:rPr>
              <a:t>請先記住風險邊界</a:t>
            </a:r>
          </a:p>
        </p:txBody>
      </p:sp>
      <p:sp>
        <p:nvSpPr>
          <p:cNvPr id="5" name="slide-subtitle">
            <a:extLst xmlns:a="http://schemas.openxmlformats.org/drawingml/2006/main">
              <a:ext uri="{FF2B5EF4-FFF2-40B4-BE49-F238E27FC236}">
                <a16:creationId xmlns:a16="http://schemas.microsoft.com/office/drawing/2014/main" id="{7A843635-89EB-49F6-A202-32F2128980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828800"/>
            <a:ext cx="66675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 b="0">
                <a:solidFill>
                  <a:srgbClr val="CBD5E1"/>
                </a:solidFill>
              </a:defRPr>
            </a:pPr>
            <a:r>
              <a:rPr sz="1875" b="0">
                <a:solidFill>
                  <a:srgbClr val="CBD5E1"/>
                </a:solidFill>
              </a:rPr>
              <a:t>教學的目的，是讓你更會使用工具，而不是讓你忽略市場風險。</a:t>
            </a:r>
          </a:p>
        </p:txBody>
      </p:sp>
      <p:sp>
        <p:nvSpPr>
          <p:cNvPr id="6" name="edu-A">
            <a:extLst xmlns:a="http://schemas.openxmlformats.org/drawingml/2006/main">
              <a:ext uri="{FF2B5EF4-FFF2-40B4-BE49-F238E27FC236}">
                <a16:creationId xmlns:a16="http://schemas.microsoft.com/office/drawing/2014/main" id="{E0529217-6B4B-4003-8215-E51C67590A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404110"/>
            <a:ext cx="5397500" cy="6816090"/>
          </a:xfrm>
          <a:prstGeom xmlns:a="http://schemas.openxmlformats.org/drawingml/2006/main" prst="roundRect">
            <a:avLst>
              <a:gd name="adj" fmla="val 2824"/>
            </a:avLst>
          </a:prstGeom>
          <a:solidFill xmlns:a="http://schemas.openxmlformats.org/drawingml/2006/main">
            <a:srgbClr val="1E293B"/>
          </a:solidFill>
          <a:ln xmlns:a="http://schemas.openxmlformats.org/drawingml/2006/main" w="9525">
            <a:solidFill>
              <a:srgbClr val="334155"/>
            </a:solidFill>
            <a:prstDash val="solid"/>
          </a:ln>
        </p:spPr>
      </p:sp>
      <p:sp>
        <p:nvSpPr>
          <p:cNvPr id="7" name="edu-A-num">
            <a:extLst xmlns:a="http://schemas.openxmlformats.org/drawingml/2006/main">
              <a:ext uri="{FF2B5EF4-FFF2-40B4-BE49-F238E27FC236}">
                <a16:creationId xmlns:a16="http://schemas.microsoft.com/office/drawing/2014/main" id="{4E09A86E-0981-4E96-84A4-4A30FDEE69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2686050"/>
            <a:ext cx="400050" cy="781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5100" b="1">
                <a:solidFill>
                  <a:srgbClr val="EF4444"/>
                </a:solidFill>
              </a:defRPr>
            </a:pPr>
            <a:r>
              <a:rPr sz="5100" b="1">
                <a:solidFill>
                  <a:srgbClr val="EF4444"/>
                </a:solidFill>
              </a:rPr>
              <a:t>A</a:t>
            </a:r>
          </a:p>
        </p:txBody>
      </p:sp>
      <p:sp>
        <p:nvSpPr>
          <p:cNvPr id="8" name="edu-A-title">
            <a:extLst xmlns:a="http://schemas.openxmlformats.org/drawingml/2006/main">
              <a:ext uri="{FF2B5EF4-FFF2-40B4-BE49-F238E27FC236}">
                <a16:creationId xmlns:a16="http://schemas.microsoft.com/office/drawing/2014/main" id="{9E84AA8E-0A17-4662-8455-05DE5759FC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3638550"/>
            <a:ext cx="1943100" cy="400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550" b="1">
                <a:solidFill>
                  <a:srgbClr val="F8FAFC"/>
                </a:solidFill>
              </a:defRPr>
            </a:pPr>
            <a:r>
              <a:rPr sz="2550" b="1">
                <a:solidFill>
                  <a:srgbClr val="F8FAFC"/>
                </a:solidFill>
              </a:rPr>
              <a:t>不是投資建議</a:t>
            </a:r>
          </a:p>
        </p:txBody>
      </p:sp>
      <p:sp>
        <p:nvSpPr>
          <p:cNvPr id="9" name="edu-A-body">
            <a:extLst xmlns:a="http://schemas.openxmlformats.org/drawingml/2006/main">
              <a:ext uri="{FF2B5EF4-FFF2-40B4-BE49-F238E27FC236}">
                <a16:creationId xmlns:a16="http://schemas.microsoft.com/office/drawing/2014/main" id="{65F44073-B7D1-41A3-97BD-C49792837F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4191000"/>
            <a:ext cx="4819650" cy="552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0">
                <a:solidFill>
                  <a:srgbClr val="CBD5E1"/>
                </a:solidFill>
              </a:defRPr>
            </a:pPr>
            <a:r>
              <a:rPr sz="1800" b="0">
                <a:solidFill>
                  <a:srgbClr val="CBD5E1"/>
                </a:solidFill>
              </a:rPr>
              <a:t>系統只整理技術訊號，不保證股價會照訊號方向走。</a:t>
            </a:r>
          </a:p>
        </p:txBody>
      </p:sp>
      <p:sp>
        <p:nvSpPr>
          <p:cNvPr id="10" name="edu-B">
            <a:extLst xmlns:a="http://schemas.openxmlformats.org/drawingml/2006/main">
              <a:ext uri="{FF2B5EF4-FFF2-40B4-BE49-F238E27FC236}">
                <a16:creationId xmlns:a16="http://schemas.microsoft.com/office/drawing/2014/main" id="{D4528224-6CA9-40D2-AE64-76C86C3F58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45250" y="2404110"/>
            <a:ext cx="5397500" cy="6816090"/>
          </a:xfrm>
          <a:prstGeom xmlns:a="http://schemas.openxmlformats.org/drawingml/2006/main" prst="roundRect">
            <a:avLst>
              <a:gd name="adj" fmla="val 2824"/>
            </a:avLst>
          </a:prstGeom>
          <a:solidFill xmlns:a="http://schemas.openxmlformats.org/drawingml/2006/main">
            <a:srgbClr val="1E293B"/>
          </a:solidFill>
          <a:ln xmlns:a="http://schemas.openxmlformats.org/drawingml/2006/main" w="9525">
            <a:solidFill>
              <a:srgbClr val="334155"/>
            </a:solidFill>
            <a:prstDash val="solid"/>
          </a:ln>
        </p:spPr>
      </p:sp>
      <p:sp>
        <p:nvSpPr>
          <p:cNvPr id="11" name="edu-B-num">
            <a:extLst xmlns:a="http://schemas.openxmlformats.org/drawingml/2006/main">
              <a:ext uri="{FF2B5EF4-FFF2-40B4-BE49-F238E27FC236}">
                <a16:creationId xmlns:a16="http://schemas.microsoft.com/office/drawing/2014/main" id="{EC91731F-1D24-4F87-A671-80ACC6FEDF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24650" y="2686050"/>
            <a:ext cx="361950" cy="781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5100" b="1">
                <a:solidFill>
                  <a:srgbClr val="F59E0B"/>
                </a:solidFill>
              </a:defRPr>
            </a:pPr>
            <a:r>
              <a:rPr sz="5100" b="1">
                <a:solidFill>
                  <a:srgbClr val="F59E0B"/>
                </a:solidFill>
              </a:rPr>
              <a:t>B</a:t>
            </a:r>
          </a:p>
        </p:txBody>
      </p:sp>
      <p:sp>
        <p:nvSpPr>
          <p:cNvPr id="12" name="edu-B-title">
            <a:extLst xmlns:a="http://schemas.openxmlformats.org/drawingml/2006/main">
              <a:ext uri="{FF2B5EF4-FFF2-40B4-BE49-F238E27FC236}">
                <a16:creationId xmlns:a16="http://schemas.microsoft.com/office/drawing/2014/main" id="{6B14DEBC-D051-445B-BCD5-DB785ADD4A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24650" y="3638550"/>
            <a:ext cx="1619250" cy="400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550" b="1">
                <a:solidFill>
                  <a:srgbClr val="F8FAFC"/>
                </a:solidFill>
              </a:defRPr>
            </a:pPr>
            <a:r>
              <a:rPr sz="2550" b="1">
                <a:solidFill>
                  <a:srgbClr val="F8FAFC"/>
                </a:solidFill>
              </a:rPr>
              <a:t>先控制風險</a:t>
            </a:r>
          </a:p>
        </p:txBody>
      </p:sp>
      <p:sp>
        <p:nvSpPr>
          <p:cNvPr id="13" name="edu-B-body">
            <a:extLst xmlns:a="http://schemas.openxmlformats.org/drawingml/2006/main">
              <a:ext uri="{FF2B5EF4-FFF2-40B4-BE49-F238E27FC236}">
                <a16:creationId xmlns:a16="http://schemas.microsoft.com/office/drawing/2014/main" id="{4D4F8005-881F-4D33-8D08-346601ED04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24650" y="4191000"/>
            <a:ext cx="48196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0">
                <a:solidFill>
                  <a:srgbClr val="CBD5E1"/>
                </a:solidFill>
              </a:defRPr>
            </a:pPr>
            <a:r>
              <a:rPr sz="1800" b="0">
                <a:solidFill>
                  <a:srgbClr val="CBD5E1"/>
                </a:solidFill>
              </a:rPr>
              <a:t>高波動標的尤其要先想好可承受的回檔幅度。</a:t>
            </a:r>
          </a:p>
        </p:txBody>
      </p:sp>
      <p:sp>
        <p:nvSpPr>
          <p:cNvPr id="14" name="edu-C">
            <a:extLst xmlns:a="http://schemas.openxmlformats.org/drawingml/2006/main">
              <a:ext uri="{FF2B5EF4-FFF2-40B4-BE49-F238E27FC236}">
                <a16:creationId xmlns:a16="http://schemas.microsoft.com/office/drawing/2014/main" id="{29005C2C-4C69-4884-8405-67C11CD57C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71350" y="2404110"/>
            <a:ext cx="5397500" cy="6816090"/>
          </a:xfrm>
          <a:prstGeom xmlns:a="http://schemas.openxmlformats.org/drawingml/2006/main" prst="roundRect">
            <a:avLst>
              <a:gd name="adj" fmla="val 2824"/>
            </a:avLst>
          </a:prstGeom>
          <a:solidFill xmlns:a="http://schemas.openxmlformats.org/drawingml/2006/main">
            <a:srgbClr val="1E293B"/>
          </a:solidFill>
          <a:ln xmlns:a="http://schemas.openxmlformats.org/drawingml/2006/main" w="9525">
            <a:solidFill>
              <a:srgbClr val="334155"/>
            </a:solidFill>
            <a:prstDash val="solid"/>
          </a:ln>
        </p:spPr>
      </p:sp>
      <p:sp>
        <p:nvSpPr>
          <p:cNvPr id="15" name="edu-C-num">
            <a:extLst xmlns:a="http://schemas.openxmlformats.org/drawingml/2006/main">
              <a:ext uri="{FF2B5EF4-FFF2-40B4-BE49-F238E27FC236}">
                <a16:creationId xmlns:a16="http://schemas.microsoft.com/office/drawing/2014/main" id="{CF5A2736-7E96-4BCB-BE79-6C8CC6F92E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63450" y="2686050"/>
            <a:ext cx="342900" cy="781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5100" b="1">
                <a:solidFill>
                  <a:srgbClr val="60A5FA"/>
                </a:solidFill>
              </a:defRPr>
            </a:pPr>
            <a:r>
              <a:rPr sz="5100" b="1">
                <a:solidFill>
                  <a:srgbClr val="60A5FA"/>
                </a:solidFill>
              </a:rPr>
              <a:t>C</a:t>
            </a:r>
          </a:p>
        </p:txBody>
      </p:sp>
      <p:sp>
        <p:nvSpPr>
          <p:cNvPr id="16" name="edu-C-title">
            <a:extLst xmlns:a="http://schemas.openxmlformats.org/drawingml/2006/main">
              <a:ext uri="{FF2B5EF4-FFF2-40B4-BE49-F238E27FC236}">
                <a16:creationId xmlns:a16="http://schemas.microsoft.com/office/drawing/2014/main" id="{7C040AD8-7DB1-4E00-9CEF-A432DB4E59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63450" y="3638550"/>
            <a:ext cx="1943100" cy="400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550" b="1">
                <a:solidFill>
                  <a:srgbClr val="F8FAFC"/>
                </a:solidFill>
              </a:defRPr>
            </a:pPr>
            <a:r>
              <a:rPr sz="2550" b="1">
                <a:solidFill>
                  <a:srgbClr val="F8FAFC"/>
                </a:solidFill>
              </a:rPr>
              <a:t>每天重新計算</a:t>
            </a:r>
          </a:p>
        </p:txBody>
      </p:sp>
      <p:sp>
        <p:nvSpPr>
          <p:cNvPr id="17" name="edu-C-body">
            <a:extLst xmlns:a="http://schemas.openxmlformats.org/drawingml/2006/main">
              <a:ext uri="{FF2B5EF4-FFF2-40B4-BE49-F238E27FC236}">
                <a16:creationId xmlns:a16="http://schemas.microsoft.com/office/drawing/2014/main" id="{0FD55F96-D336-4045-BBD8-A3FBDDA0F7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63450" y="4191000"/>
            <a:ext cx="4819650" cy="552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0">
                <a:solidFill>
                  <a:srgbClr val="CBD5E1"/>
                </a:solidFill>
              </a:defRPr>
            </a:pPr>
            <a:r>
              <a:rPr sz="1800" b="0">
                <a:solidFill>
                  <a:srgbClr val="CBD5E1"/>
                </a:solidFill>
              </a:rPr>
              <a:t>今天強勢不代表明天仍強勢，結果會依最新資料變動。</a:t>
            </a:r>
          </a:p>
        </p:txBody>
      </p:sp>
      <p:sp>
        <p:nvSpPr>
          <p:cNvPr id="18" name="footer-risk">
            <a:extLst xmlns:a="http://schemas.openxmlformats.org/drawingml/2006/main">
              <a:ext uri="{FF2B5EF4-FFF2-40B4-BE49-F238E27FC236}">
                <a16:creationId xmlns:a16="http://schemas.microsoft.com/office/drawing/2014/main" id="{2E7BCD28-5A48-4815-9F8C-B095C94C91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9505950"/>
            <a:ext cx="1664970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 b="0">
                <a:solidFill>
                  <a:srgbClr val="94A3B8"/>
                </a:solidFill>
              </a:defRPr>
            </a:pPr>
            <a:r>
              <a:rPr sz="1125" b="0">
                <a:solidFill>
                  <a:srgbClr val="94A3B8"/>
                </a:solidFill>
              </a:rPr>
              <a:t>本簡報為產品操作教學與指標解讀，不構成投資建議。投資決策請自行判斷並自負風險。</a:t>
            </a:r>
          </a:p>
        </p:txBody>
      </p:sp>
    </p:spTree>
    <p:extLst>
      <p:ext uri="{BB962C8B-B14F-4D97-AF65-F5344CB8AC3E}">
        <p14:creationId xmlns:p14="http://schemas.microsoft.com/office/powerpoint/2010/main" val="42761520"/>
      </p:ext>
    </p:extLst>
  </p:cSld>
</p:sld>
</file>

<file path=ppt/slides/slide1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canvas">
            <a:extLst xmlns:a="http://schemas.openxmlformats.org/drawingml/2006/main">
              <a:ext uri="{FF2B5EF4-FFF2-40B4-BE49-F238E27FC236}">
                <a16:creationId xmlns:a16="http://schemas.microsoft.com/office/drawing/2014/main" id="{2B39E24A-8B19-4A7D-AAC9-954EECC44B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72A"/>
          </a:solidFill>
        </p:spPr>
      </p:sp>
      <p:sp>
        <p:nvSpPr>
          <p:cNvPr id="2" name="brand-label">
            <a:extLst xmlns:a="http://schemas.openxmlformats.org/drawingml/2006/main">
              <a:ext uri="{FF2B5EF4-FFF2-40B4-BE49-F238E27FC236}">
                <a16:creationId xmlns:a16="http://schemas.microsoft.com/office/drawing/2014/main" id="{747CE8E6-4D7A-4290-B4C6-ABA4459A95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09600"/>
            <a:ext cx="20764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60A5FA"/>
                </a:solidFill>
              </a:defRPr>
            </a:pPr>
            <a:r>
              <a:rPr sz="1350" b="1">
                <a:solidFill>
                  <a:srgbClr val="60A5FA"/>
                </a:solidFill>
              </a:rPr>
              <a:t>TW Decision｜台股盤後決策</a:t>
            </a:r>
          </a:p>
        </p:txBody>
      </p:sp>
      <p:sp>
        <p:nvSpPr>
          <p:cNvPr id="3" name="page-label">
            <a:extLst xmlns:a="http://schemas.openxmlformats.org/drawingml/2006/main">
              <a:ext uri="{FF2B5EF4-FFF2-40B4-BE49-F238E27FC236}">
                <a16:creationId xmlns:a16="http://schemas.microsoft.com/office/drawing/2014/main" id="{4706B4BE-A1C5-4852-BCCF-D9B881BD46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297400" y="609600"/>
            <a:ext cx="1714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94A3B8"/>
                </a:solidFill>
              </a:defRPr>
            </a:pPr>
            <a:r>
              <a:rPr sz="1275" b="1">
                <a:solidFill>
                  <a:srgbClr val="94A3B8"/>
                </a:solidFill>
              </a:rPr>
              <a:t>15</a:t>
            </a:r>
          </a:p>
        </p:txBody>
      </p:sp>
      <p:sp>
        <p:nvSpPr>
          <p:cNvPr id="4" name="slide-title">
            <a:extLst xmlns:a="http://schemas.openxmlformats.org/drawingml/2006/main">
              <a:ext uri="{FF2B5EF4-FFF2-40B4-BE49-F238E27FC236}">
                <a16:creationId xmlns:a16="http://schemas.microsoft.com/office/drawing/2014/main" id="{9886268A-DB11-43EE-AE81-48A1BBD0DE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104900"/>
            <a:ext cx="4114800" cy="6286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4050" b="1">
                <a:solidFill>
                  <a:srgbClr val="F8FAFC"/>
                </a:solidFill>
              </a:defRPr>
            </a:pPr>
            <a:r>
              <a:rPr sz="4050" b="1">
                <a:solidFill>
                  <a:srgbClr val="F8FAFC"/>
                </a:solidFill>
              </a:rPr>
              <a:t>一頁式使用檢查表</a:t>
            </a:r>
          </a:p>
        </p:txBody>
      </p:sp>
      <p:sp>
        <p:nvSpPr>
          <p:cNvPr id="5" name="slide-subtitle">
            <a:extLst xmlns:a="http://schemas.openxmlformats.org/drawingml/2006/main">
              <a:ext uri="{FF2B5EF4-FFF2-40B4-BE49-F238E27FC236}">
                <a16:creationId xmlns:a16="http://schemas.microsoft.com/office/drawing/2014/main" id="{003E499A-D904-43C5-AE55-140B96D46D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828800"/>
            <a:ext cx="59626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 b="0">
                <a:solidFill>
                  <a:srgbClr val="CBD5E1"/>
                </a:solidFill>
              </a:defRPr>
            </a:pPr>
            <a:r>
              <a:rPr sz="1875" b="0">
                <a:solidFill>
                  <a:srgbClr val="CBD5E1"/>
                </a:solidFill>
              </a:rPr>
              <a:t>使用前、點卡片前、加入自選前，都可以回到這頁確認。</a:t>
            </a:r>
          </a:p>
        </p:txBody>
      </p:sp>
      <p:sp>
        <p:nvSpPr>
          <p:cNvPr id="6" name="cheat-left-title">
            <a:extLst xmlns:a="http://schemas.openxmlformats.org/drawingml/2006/main">
              <a:ext uri="{FF2B5EF4-FFF2-40B4-BE49-F238E27FC236}">
                <a16:creationId xmlns:a16="http://schemas.microsoft.com/office/drawing/2014/main" id="{D5B2A2FA-107D-420B-A343-EEA3B8C6DF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400300"/>
            <a:ext cx="8172450" cy="438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850" b="1">
                <a:solidFill>
                  <a:srgbClr val="60A5FA"/>
                </a:solidFill>
              </a:defRPr>
            </a:pPr>
            <a:r>
              <a:rPr sz="2850" b="1">
                <a:solidFill>
                  <a:srgbClr val="60A5FA"/>
                </a:solidFill>
              </a:rPr>
              <a:t>快速判讀口訣</a:t>
            </a:r>
          </a:p>
        </p:txBody>
      </p:sp>
      <p:sp>
        <p:nvSpPr>
          <p:cNvPr id="7" name="cheat-1-mark">
            <a:extLst xmlns:a="http://schemas.openxmlformats.org/drawingml/2006/main">
              <a:ext uri="{FF2B5EF4-FFF2-40B4-BE49-F238E27FC236}">
                <a16:creationId xmlns:a16="http://schemas.microsoft.com/office/drawing/2014/main" id="{3087C5C1-D4B7-4C52-AFE3-C146964A15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009900"/>
            <a:ext cx="114300" cy="6477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EF4444"/>
          </a:solidFill>
          <a:ln xmlns:a="http://schemas.openxmlformats.org/drawingml/2006/main" w="9525">
            <a:solidFill>
              <a:srgbClr val="EF4444"/>
            </a:solidFill>
            <a:prstDash val="solid"/>
          </a:ln>
        </p:spPr>
      </p:sp>
      <p:sp>
        <p:nvSpPr>
          <p:cNvPr id="8" name="cheat-1-label">
            <a:extLst xmlns:a="http://schemas.openxmlformats.org/drawingml/2006/main">
              <a:ext uri="{FF2B5EF4-FFF2-40B4-BE49-F238E27FC236}">
                <a16:creationId xmlns:a16="http://schemas.microsoft.com/office/drawing/2014/main" id="{B751A385-9F4E-485F-97DE-2721666BD8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3009900"/>
            <a:ext cx="788670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100" b="1">
                <a:solidFill>
                  <a:srgbClr val="F8FAFC"/>
                </a:solidFill>
              </a:defRPr>
            </a:pPr>
            <a:r>
              <a:rPr sz="2100" b="1">
                <a:solidFill>
                  <a:srgbClr val="F8FAFC"/>
                </a:solidFill>
              </a:rPr>
              <a:t>先看評級</a:t>
            </a:r>
          </a:p>
        </p:txBody>
      </p:sp>
      <p:sp>
        <p:nvSpPr>
          <p:cNvPr id="9" name="cheat-1-body">
            <a:extLst xmlns:a="http://schemas.openxmlformats.org/drawingml/2006/main">
              <a:ext uri="{FF2B5EF4-FFF2-40B4-BE49-F238E27FC236}">
                <a16:creationId xmlns:a16="http://schemas.microsoft.com/office/drawing/2014/main" id="{CE8B674F-4310-4026-8249-F14CB6B670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3371850"/>
            <a:ext cx="78867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0">
                <a:solidFill>
                  <a:srgbClr val="CBD5E1"/>
                </a:solidFill>
              </a:defRPr>
            </a:pPr>
            <a:r>
              <a:rPr sz="1725" b="0">
                <a:solidFill>
                  <a:srgbClr val="CBD5E1"/>
                </a:solidFill>
              </a:rPr>
              <a:t>飆股 / 強勢優先，但不要只看分數。</a:t>
            </a:r>
          </a:p>
        </p:txBody>
      </p:sp>
      <p:sp>
        <p:nvSpPr>
          <p:cNvPr id="10" name="cheat-2-mark">
            <a:extLst xmlns:a="http://schemas.openxmlformats.org/drawingml/2006/main">
              <a:ext uri="{FF2B5EF4-FFF2-40B4-BE49-F238E27FC236}">
                <a16:creationId xmlns:a16="http://schemas.microsoft.com/office/drawing/2014/main" id="{F3E280DB-796A-489A-A9D6-7A1C9253A5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848100"/>
            <a:ext cx="114300" cy="6477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A855F7"/>
          </a:solidFill>
          <a:ln xmlns:a="http://schemas.openxmlformats.org/drawingml/2006/main" w="9525">
            <a:solidFill>
              <a:srgbClr val="A855F7"/>
            </a:solidFill>
            <a:prstDash val="solid"/>
          </a:ln>
        </p:spPr>
      </p:sp>
      <p:sp>
        <p:nvSpPr>
          <p:cNvPr id="11" name="cheat-2-label">
            <a:extLst xmlns:a="http://schemas.openxmlformats.org/drawingml/2006/main">
              <a:ext uri="{FF2B5EF4-FFF2-40B4-BE49-F238E27FC236}">
                <a16:creationId xmlns:a16="http://schemas.microsoft.com/office/drawing/2014/main" id="{34F91E15-E956-48E0-A45E-33A3F22ECB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3829050"/>
            <a:ext cx="788670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100" b="1">
                <a:solidFill>
                  <a:srgbClr val="F8FAFC"/>
                </a:solidFill>
              </a:defRPr>
            </a:pPr>
            <a:r>
              <a:rPr sz="2100" b="1">
                <a:solidFill>
                  <a:srgbClr val="F8FAFC"/>
                </a:solidFill>
              </a:rPr>
              <a:t>再看標籤</a:t>
            </a:r>
          </a:p>
        </p:txBody>
      </p:sp>
      <p:sp>
        <p:nvSpPr>
          <p:cNvPr id="12" name="cheat-2-body">
            <a:extLst xmlns:a="http://schemas.openxmlformats.org/drawingml/2006/main">
              <a:ext uri="{FF2B5EF4-FFF2-40B4-BE49-F238E27FC236}">
                <a16:creationId xmlns:a16="http://schemas.microsoft.com/office/drawing/2014/main" id="{78607DD7-23F8-47F9-8EC9-893C7161D9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4191000"/>
            <a:ext cx="78867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0">
                <a:solidFill>
                  <a:srgbClr val="CBD5E1"/>
                </a:solidFill>
              </a:defRPr>
            </a:pPr>
            <a:r>
              <a:rPr sz="1725" b="0">
                <a:solidFill>
                  <a:srgbClr val="CBD5E1"/>
                </a:solidFill>
              </a:rPr>
              <a:t>突破、趨勢、回歸、波動，決定觀察角度。</a:t>
            </a:r>
          </a:p>
        </p:txBody>
      </p:sp>
      <p:sp>
        <p:nvSpPr>
          <p:cNvPr id="13" name="cheat-3-mark">
            <a:extLst xmlns:a="http://schemas.openxmlformats.org/drawingml/2006/main">
              <a:ext uri="{FF2B5EF4-FFF2-40B4-BE49-F238E27FC236}">
                <a16:creationId xmlns:a16="http://schemas.microsoft.com/office/drawing/2014/main" id="{3A64CEF9-23F4-440B-976B-31B00AD227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648200"/>
            <a:ext cx="114300" cy="6477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22C55E"/>
          </a:solidFill>
          <a:ln xmlns:a="http://schemas.openxmlformats.org/drawingml/2006/main" w="9525">
            <a:solidFill>
              <a:srgbClr val="22C55E"/>
            </a:solidFill>
            <a:prstDash val="solid"/>
          </a:ln>
        </p:spPr>
      </p:sp>
      <p:sp>
        <p:nvSpPr>
          <p:cNvPr id="14" name="cheat-3-label">
            <a:extLst xmlns:a="http://schemas.openxmlformats.org/drawingml/2006/main">
              <a:ext uri="{FF2B5EF4-FFF2-40B4-BE49-F238E27FC236}">
                <a16:creationId xmlns:a16="http://schemas.microsoft.com/office/drawing/2014/main" id="{AD926A33-8F10-4669-A451-58EB3D9962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4648200"/>
            <a:ext cx="788670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100" b="1">
                <a:solidFill>
                  <a:srgbClr val="F8FAFC"/>
                </a:solidFill>
              </a:defRPr>
            </a:pPr>
            <a:r>
              <a:rPr sz="2100" b="1">
                <a:solidFill>
                  <a:srgbClr val="F8FAFC"/>
                </a:solidFill>
              </a:rPr>
              <a:t>最後看 K 線</a:t>
            </a:r>
          </a:p>
        </p:txBody>
      </p:sp>
      <p:sp>
        <p:nvSpPr>
          <p:cNvPr id="15" name="cheat-3-body">
            <a:extLst xmlns:a="http://schemas.openxmlformats.org/drawingml/2006/main">
              <a:ext uri="{FF2B5EF4-FFF2-40B4-BE49-F238E27FC236}">
                <a16:creationId xmlns:a16="http://schemas.microsoft.com/office/drawing/2014/main" id="{3A66D707-0865-403A-A235-E03B2778EC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5010150"/>
            <a:ext cx="78867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0">
                <a:solidFill>
                  <a:srgbClr val="CBD5E1"/>
                </a:solidFill>
              </a:defRPr>
            </a:pPr>
            <a:r>
              <a:rPr sz="1725" b="0">
                <a:solidFill>
                  <a:srgbClr val="CBD5E1"/>
                </a:solidFill>
              </a:rPr>
              <a:t>確認位置、量能、支撐與是否過熱。</a:t>
            </a:r>
          </a:p>
        </p:txBody>
      </p:sp>
      <p:sp>
        <p:nvSpPr>
          <p:cNvPr id="16" name="cheat-right">
            <a:extLst xmlns:a="http://schemas.openxmlformats.org/drawingml/2006/main">
              <a:ext uri="{FF2B5EF4-FFF2-40B4-BE49-F238E27FC236}">
                <a16:creationId xmlns:a16="http://schemas.microsoft.com/office/drawing/2014/main" id="{8164F411-E089-4D45-814C-1152037A09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05925" y="2404110"/>
            <a:ext cx="8162925" cy="6816090"/>
          </a:xfrm>
          <a:prstGeom xmlns:a="http://schemas.openxmlformats.org/drawingml/2006/main" prst="roundRect">
            <a:avLst>
              <a:gd name="adj" fmla="val 2515"/>
            </a:avLst>
          </a:prstGeom>
          <a:solidFill xmlns:a="http://schemas.openxmlformats.org/drawingml/2006/main">
            <a:srgbClr val="1E293B"/>
          </a:solidFill>
          <a:ln xmlns:a="http://schemas.openxmlformats.org/drawingml/2006/main" w="9525">
            <a:solidFill>
              <a:srgbClr val="334155"/>
            </a:solidFill>
            <a:prstDash val="solid"/>
          </a:ln>
        </p:spPr>
      </p:sp>
      <p:sp>
        <p:nvSpPr>
          <p:cNvPr id="17" name="cheat-right-label">
            <a:extLst xmlns:a="http://schemas.openxmlformats.org/drawingml/2006/main">
              <a:ext uri="{FF2B5EF4-FFF2-40B4-BE49-F238E27FC236}">
                <a16:creationId xmlns:a16="http://schemas.microsoft.com/office/drawing/2014/main" id="{CD635619-1123-4285-9A89-CB2B1AFB21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39300" y="4743450"/>
            <a:ext cx="75247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1">
                <a:solidFill>
                  <a:srgbClr val="94A3B8"/>
                </a:solidFill>
              </a:defRPr>
            </a:pPr>
            <a:r>
              <a:rPr sz="1800" b="1">
                <a:solidFill>
                  <a:srgbClr val="94A3B8"/>
                </a:solidFill>
              </a:rPr>
              <a:t>最值得記住的一句話</a:t>
            </a:r>
          </a:p>
        </p:txBody>
      </p:sp>
      <p:sp>
        <p:nvSpPr>
          <p:cNvPr id="18" name="cheat-right-main">
            <a:extLst xmlns:a="http://schemas.openxmlformats.org/drawingml/2006/main">
              <a:ext uri="{FF2B5EF4-FFF2-40B4-BE49-F238E27FC236}">
                <a16:creationId xmlns:a16="http://schemas.microsoft.com/office/drawing/2014/main" id="{E15AF86B-76E2-4642-904D-308097C43E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39300" y="5181600"/>
            <a:ext cx="7524750" cy="1066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450" b="1">
                <a:solidFill>
                  <a:srgbClr val="F8FAFC"/>
                </a:solidFill>
              </a:defRPr>
            </a:pPr>
            <a:r>
              <a:rPr sz="3450" b="1">
                <a:solidFill>
                  <a:srgbClr val="F8FAFC"/>
                </a:solidFill>
              </a:rPr>
              <a:t>卡片幫你篩選，K 線幫你確認，自選股幫你追蹤。</a:t>
            </a:r>
          </a:p>
        </p:txBody>
      </p:sp>
      <p:sp>
        <p:nvSpPr>
          <p:cNvPr id="19" name="cheat-right-rule">
            <a:extLst xmlns:a="http://schemas.openxmlformats.org/drawingml/2006/main">
              <a:ext uri="{FF2B5EF4-FFF2-40B4-BE49-F238E27FC236}">
                <a16:creationId xmlns:a16="http://schemas.microsoft.com/office/drawing/2014/main" id="{A1A049ED-B7BC-489D-9EA1-3331DC230B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39300" y="6400800"/>
            <a:ext cx="75247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34155"/>
          </a:solidFill>
          <a:ln xmlns:a="http://schemas.openxmlformats.org/drawingml/2006/main" w="0">
            <a:solidFill>
              <a:srgbClr val="334155"/>
            </a:solidFill>
            <a:prstDash val="solid"/>
          </a:ln>
        </p:spPr>
      </p:sp>
      <p:sp>
        <p:nvSpPr>
          <p:cNvPr id="20" name="cheat-right-note">
            <a:extLst xmlns:a="http://schemas.openxmlformats.org/drawingml/2006/main">
              <a:ext uri="{FF2B5EF4-FFF2-40B4-BE49-F238E27FC236}">
                <a16:creationId xmlns:a16="http://schemas.microsoft.com/office/drawing/2014/main" id="{ABBA4BA7-97A1-4FB6-A3C1-BFABBDDBED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39300" y="6591300"/>
            <a:ext cx="75247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 b="0">
                <a:solidFill>
                  <a:srgbClr val="CBD5E1"/>
                </a:solidFill>
              </a:defRPr>
            </a:pPr>
            <a:r>
              <a:rPr sz="1875" b="0">
                <a:solidFill>
                  <a:srgbClr val="CBD5E1"/>
                </a:solidFill>
              </a:rPr>
              <a:t>每天固定流程，比一次看懂所有指標更重要。</a:t>
            </a:r>
          </a:p>
        </p:txBody>
      </p:sp>
      <p:sp>
        <p:nvSpPr>
          <p:cNvPr id="21" name="footer-risk">
            <a:extLst xmlns:a="http://schemas.openxmlformats.org/drawingml/2006/main">
              <a:ext uri="{FF2B5EF4-FFF2-40B4-BE49-F238E27FC236}">
                <a16:creationId xmlns:a16="http://schemas.microsoft.com/office/drawing/2014/main" id="{04BE216E-03E2-4419-B553-0C8207E288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9505950"/>
            <a:ext cx="1664970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 b="0">
                <a:solidFill>
                  <a:srgbClr val="94A3B8"/>
                </a:solidFill>
              </a:defRPr>
            </a:pPr>
            <a:r>
              <a:rPr sz="1125" b="0">
                <a:solidFill>
                  <a:srgbClr val="94A3B8"/>
                </a:solidFill>
              </a:rPr>
              <a:t>本簡報為產品操作教學與指標解讀，不構成投資建議。投資決策請自行判斷並自負風險。</a:t>
            </a:r>
          </a:p>
        </p:txBody>
      </p:sp>
    </p:spTree>
    <p:extLst>
      <p:ext uri="{BB962C8B-B14F-4D97-AF65-F5344CB8AC3E}">
        <p14:creationId xmlns:p14="http://schemas.microsoft.com/office/powerpoint/2010/main" val="1614206320"/>
      </p:ext>
    </p:extLst>
  </p:cSld>
</p:sld>
</file>

<file path=ppt/slides/slide1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canvas">
            <a:extLst xmlns:a="http://schemas.openxmlformats.org/drawingml/2006/main">
              <a:ext uri="{FF2B5EF4-FFF2-40B4-BE49-F238E27FC236}">
                <a16:creationId xmlns:a16="http://schemas.microsoft.com/office/drawing/2014/main" id="{0C50DE63-0B69-4113-9007-A805821EE1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72A"/>
          </a:solidFill>
        </p:spPr>
      </p:sp>
      <p:sp>
        <p:nvSpPr>
          <p:cNvPr id="2" name="end-brand">
            <a:extLst xmlns:a="http://schemas.openxmlformats.org/drawingml/2006/main">
              <a:ext uri="{FF2B5EF4-FFF2-40B4-BE49-F238E27FC236}">
                <a16:creationId xmlns:a16="http://schemas.microsoft.com/office/drawing/2014/main" id="{8EACB51A-60AA-446B-AD18-3EA459078C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3009900"/>
            <a:ext cx="2076450" cy="209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60A5FA"/>
                </a:solidFill>
              </a:defRPr>
            </a:pPr>
            <a:r>
              <a:rPr sz="1350" b="1">
                <a:solidFill>
                  <a:srgbClr val="60A5FA"/>
                </a:solidFill>
              </a:rPr>
              <a:t>TW Decision｜台股盤後決策</a:t>
            </a:r>
          </a:p>
        </p:txBody>
      </p:sp>
      <p:sp>
        <p:nvSpPr>
          <p:cNvPr id="3" name="end-title">
            <a:extLst xmlns:a="http://schemas.openxmlformats.org/drawingml/2006/main">
              <a:ext uri="{FF2B5EF4-FFF2-40B4-BE49-F238E27FC236}">
                <a16:creationId xmlns:a16="http://schemas.microsoft.com/office/drawing/2014/main" id="{605DC42C-617D-48B8-B8BD-6A08215EE5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3505200"/>
            <a:ext cx="7239000" cy="1752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5700" b="1">
                <a:solidFill>
                  <a:srgbClr val="F8FAFC"/>
                </a:solidFill>
              </a:defRPr>
            </a:pPr>
            <a:r>
              <a:rPr sz="5700" b="1">
                <a:solidFill>
                  <a:srgbClr val="F8FAFC"/>
                </a:solidFill>
              </a:rPr>
              <a:t>每天收盤後，</a:t>
            </a:r>
          </a:p>
          <a:p xmlns:a="http://schemas.openxmlformats.org/drawingml/2006/main">
            <a:pPr>
              <a:defRPr sz="5700" b="1">
                <a:solidFill>
                  <a:srgbClr val="F8FAFC"/>
                </a:solidFill>
              </a:defRPr>
            </a:pPr>
            <a:r>
              <a:rPr sz="5700" b="1">
                <a:solidFill>
                  <a:srgbClr val="F8FAFC"/>
                </a:solidFill>
              </a:rPr>
              <a:t>用同一套流程看市場。</a:t>
            </a:r>
          </a:p>
        </p:txBody>
      </p:sp>
      <p:sp>
        <p:nvSpPr>
          <p:cNvPr id="4" name="end-links">
            <a:extLst xmlns:a="http://schemas.openxmlformats.org/drawingml/2006/main">
              <a:ext uri="{FF2B5EF4-FFF2-40B4-BE49-F238E27FC236}">
                <a16:creationId xmlns:a16="http://schemas.microsoft.com/office/drawing/2014/main" id="{D10CE4B9-CADC-4A4B-B084-B984A2CCD3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5524500"/>
            <a:ext cx="4343400" cy="1028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250" b="0">
                <a:solidFill>
                  <a:srgbClr val="CBD5E1"/>
                </a:solidFill>
              </a:defRPr>
            </a:pPr>
            <a:r>
              <a:rPr sz="2250" b="0">
                <a:solidFill>
                  <a:srgbClr val="CBD5E1"/>
                </a:solidFill>
              </a:rPr>
              <a:t>進入系統：https://tw.tyj.tw/app</a:t>
            </a:r>
          </a:p>
          <a:p xmlns:a="http://schemas.openxmlformats.org/drawingml/2006/main">
            <a:pPr>
              <a:defRPr sz="2250" b="0">
                <a:solidFill>
                  <a:srgbClr val="CBD5E1"/>
                </a:solidFill>
              </a:defRPr>
            </a:pPr>
            <a:r>
              <a:rPr sz="2250" b="0">
                <a:solidFill>
                  <a:srgbClr val="CBD5E1"/>
                </a:solidFill>
              </a:rPr>
              <a:t>操作說明：https://tw.tyj.tw/guide</a:t>
            </a:r>
          </a:p>
          <a:p xmlns:a="http://schemas.openxmlformats.org/drawingml/2006/main">
            <a:pPr>
              <a:defRPr sz="2250" b="0">
                <a:solidFill>
                  <a:srgbClr val="CBD5E1"/>
                </a:solidFill>
              </a:defRPr>
            </a:pPr>
            <a:r>
              <a:rPr sz="2250" b="0">
                <a:solidFill>
                  <a:srgbClr val="CBD5E1"/>
                </a:solidFill>
              </a:rPr>
              <a:t>客服支援：https://tw.tyj.tw/support</a:t>
            </a:r>
          </a:p>
        </p:txBody>
      </p:sp>
      <p:sp>
        <p:nvSpPr>
          <p:cNvPr id="5" name="end-pill-1">
            <a:extLst xmlns:a="http://schemas.openxmlformats.org/drawingml/2006/main">
              <a:ext uri="{FF2B5EF4-FFF2-40B4-BE49-F238E27FC236}">
                <a16:creationId xmlns:a16="http://schemas.microsoft.com/office/drawing/2014/main" id="{A1E60B03-5CAE-4212-8F74-79E9A121D4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6837045"/>
            <a:ext cx="1047750" cy="44196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60A5FA">
              <a:alpha val="16471"/>
            </a:srgbClr>
          </a:solidFill>
          <a:ln xmlns:a="http://schemas.openxmlformats.org/drawingml/2006/main" w="9525">
            <a:solidFill>
              <a:srgbClr val="60A5FA"/>
            </a:solidFill>
            <a:prstDash val="solid"/>
          </a:ln>
        </p:spPr>
      </p:sp>
      <p:sp>
        <p:nvSpPr>
          <p:cNvPr id="6" name="end-pill-1-text">
            <a:extLst xmlns:a="http://schemas.openxmlformats.org/drawingml/2006/main">
              <a:ext uri="{FF2B5EF4-FFF2-40B4-BE49-F238E27FC236}">
                <a16:creationId xmlns:a16="http://schemas.microsoft.com/office/drawing/2014/main" id="{738E1793-7F9A-4175-9F85-5E32E0996E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6934200"/>
            <a:ext cx="6477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60A5FA"/>
                </a:solidFill>
              </a:defRPr>
            </a:pPr>
            <a:r>
              <a:rPr sz="1650" b="1">
                <a:solidFill>
                  <a:srgbClr val="60A5FA"/>
                </a:solidFill>
              </a:rPr>
              <a:t>先篩選</a:t>
            </a:r>
          </a:p>
        </p:txBody>
      </p:sp>
      <p:sp>
        <p:nvSpPr>
          <p:cNvPr id="7" name="end-pill-2">
            <a:extLst xmlns:a="http://schemas.openxmlformats.org/drawingml/2006/main">
              <a:ext uri="{FF2B5EF4-FFF2-40B4-BE49-F238E27FC236}">
                <a16:creationId xmlns:a16="http://schemas.microsoft.com/office/drawing/2014/main" id="{A5BFF210-965D-4229-BACB-74714EC47E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52650" y="6837045"/>
            <a:ext cx="1047750" cy="44196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22C55E">
              <a:alpha val="16471"/>
            </a:srgbClr>
          </a:solidFill>
          <a:ln xmlns:a="http://schemas.openxmlformats.org/drawingml/2006/main" w="9525">
            <a:solidFill>
              <a:srgbClr val="22C55E"/>
            </a:solidFill>
            <a:prstDash val="solid"/>
          </a:ln>
        </p:spPr>
      </p:sp>
      <p:sp>
        <p:nvSpPr>
          <p:cNvPr id="8" name="end-pill-2-text">
            <a:extLst xmlns:a="http://schemas.openxmlformats.org/drawingml/2006/main">
              <a:ext uri="{FF2B5EF4-FFF2-40B4-BE49-F238E27FC236}">
                <a16:creationId xmlns:a16="http://schemas.microsoft.com/office/drawing/2014/main" id="{EDFD4968-85E1-4A20-A7FB-44EC3A092E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62200" y="6934200"/>
            <a:ext cx="6477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22C55E"/>
                </a:solidFill>
              </a:defRPr>
            </a:pPr>
            <a:r>
              <a:rPr sz="1650" b="1">
                <a:solidFill>
                  <a:srgbClr val="22C55E"/>
                </a:solidFill>
              </a:rPr>
              <a:t>再確認</a:t>
            </a:r>
          </a:p>
        </p:txBody>
      </p:sp>
      <p:sp>
        <p:nvSpPr>
          <p:cNvPr id="9" name="end-pill-3">
            <a:extLst xmlns:a="http://schemas.openxmlformats.org/drawingml/2006/main">
              <a:ext uri="{FF2B5EF4-FFF2-40B4-BE49-F238E27FC236}">
                <a16:creationId xmlns:a16="http://schemas.microsoft.com/office/drawing/2014/main" id="{E5AAF767-E6A3-4A91-BD07-A85EF40060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52800" y="6837045"/>
            <a:ext cx="1257300" cy="44196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F59E0B">
              <a:alpha val="16471"/>
            </a:srgbClr>
          </a:solidFill>
          <a:ln xmlns:a="http://schemas.openxmlformats.org/drawingml/2006/main" w="9525">
            <a:solidFill>
              <a:srgbClr val="F59E0B"/>
            </a:solidFill>
            <a:prstDash val="solid"/>
          </a:ln>
        </p:spPr>
      </p:sp>
      <p:sp>
        <p:nvSpPr>
          <p:cNvPr id="10" name="end-pill-3-text">
            <a:extLst xmlns:a="http://schemas.openxmlformats.org/drawingml/2006/main">
              <a:ext uri="{FF2B5EF4-FFF2-40B4-BE49-F238E27FC236}">
                <a16:creationId xmlns:a16="http://schemas.microsoft.com/office/drawing/2014/main" id="{4A8FD016-53E6-4EBA-813D-2441AC98FC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62350" y="6934200"/>
            <a:ext cx="8382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F59E0B"/>
                </a:solidFill>
              </a:defRPr>
            </a:pPr>
            <a:r>
              <a:rPr sz="1650" b="1">
                <a:solidFill>
                  <a:srgbClr val="F59E0B"/>
                </a:solidFill>
              </a:rPr>
              <a:t>持續追蹤</a:t>
            </a:r>
          </a:p>
        </p:txBody>
      </p:sp>
    </p:spTree>
    <p:extLst>
      <p:ext uri="{BB962C8B-B14F-4D97-AF65-F5344CB8AC3E}">
        <p14:creationId xmlns:p14="http://schemas.microsoft.com/office/powerpoint/2010/main" val="447173351"/>
      </p:ext>
    </p:extLst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canvas">
            <a:extLst xmlns:a="http://schemas.openxmlformats.org/drawingml/2006/main">
              <a:ext uri="{FF2B5EF4-FFF2-40B4-BE49-F238E27FC236}">
                <a16:creationId xmlns:a16="http://schemas.microsoft.com/office/drawing/2014/main" id="{2D381DB5-FA88-4755-8E5C-4F17A74D19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72A"/>
          </a:solidFill>
        </p:spPr>
      </p:sp>
      <p:sp>
        <p:nvSpPr>
          <p:cNvPr id="2" name="brand-label">
            <a:extLst xmlns:a="http://schemas.openxmlformats.org/drawingml/2006/main">
              <a:ext uri="{FF2B5EF4-FFF2-40B4-BE49-F238E27FC236}">
                <a16:creationId xmlns:a16="http://schemas.microsoft.com/office/drawing/2014/main" id="{C5D49CBB-0EE4-40C3-A3A5-DE02EBC64E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09600"/>
            <a:ext cx="20764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60A5FA"/>
                </a:solidFill>
              </a:defRPr>
            </a:pPr>
            <a:r>
              <a:rPr sz="1350" b="1">
                <a:solidFill>
                  <a:srgbClr val="60A5FA"/>
                </a:solidFill>
              </a:rPr>
              <a:t>TW Decision｜台股盤後決策</a:t>
            </a:r>
          </a:p>
        </p:txBody>
      </p:sp>
      <p:sp>
        <p:nvSpPr>
          <p:cNvPr id="3" name="page-label">
            <a:extLst xmlns:a="http://schemas.openxmlformats.org/drawingml/2006/main">
              <a:ext uri="{FF2B5EF4-FFF2-40B4-BE49-F238E27FC236}">
                <a16:creationId xmlns:a16="http://schemas.microsoft.com/office/drawing/2014/main" id="{3C743873-7821-4C49-93DB-C680268987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297400" y="609600"/>
            <a:ext cx="1714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94A3B8"/>
                </a:solidFill>
              </a:defRPr>
            </a:pPr>
            <a:r>
              <a:rPr sz="1275" b="1">
                <a:solidFill>
                  <a:srgbClr val="94A3B8"/>
                </a:solidFill>
              </a:rPr>
              <a:t>02</a:t>
            </a:r>
          </a:p>
        </p:txBody>
      </p:sp>
      <p:sp>
        <p:nvSpPr>
          <p:cNvPr id="4" name="slide-title">
            <a:extLst xmlns:a="http://schemas.openxmlformats.org/drawingml/2006/main">
              <a:ext uri="{FF2B5EF4-FFF2-40B4-BE49-F238E27FC236}">
                <a16:creationId xmlns:a16="http://schemas.microsoft.com/office/drawing/2014/main" id="{F5F52411-09C0-4F38-8E4D-052716CC21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104900"/>
            <a:ext cx="5143500" cy="6286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4050" b="1">
                <a:solidFill>
                  <a:srgbClr val="F8FAFC"/>
                </a:solidFill>
              </a:defRPr>
            </a:pPr>
            <a:r>
              <a:rPr sz="4050" b="1">
                <a:solidFill>
                  <a:srgbClr val="F8FAFC"/>
                </a:solidFill>
              </a:rPr>
              <a:t>這份教學要解決的問題</a:t>
            </a:r>
          </a:p>
        </p:txBody>
      </p:sp>
      <p:sp>
        <p:nvSpPr>
          <p:cNvPr id="5" name="slide-subtitle">
            <a:extLst xmlns:a="http://schemas.openxmlformats.org/drawingml/2006/main">
              <a:ext uri="{FF2B5EF4-FFF2-40B4-BE49-F238E27FC236}">
                <a16:creationId xmlns:a16="http://schemas.microsoft.com/office/drawing/2014/main" id="{54C7980F-E2D8-46C6-A881-A0761D8736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828800"/>
            <a:ext cx="71437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 b="0">
                <a:solidFill>
                  <a:srgbClr val="CBD5E1"/>
                </a:solidFill>
              </a:defRPr>
            </a:pPr>
            <a:r>
              <a:rPr sz="1875" b="0">
                <a:solidFill>
                  <a:srgbClr val="CBD5E1"/>
                </a:solidFill>
              </a:rPr>
              <a:t>消費者最常卡住的不是功能，而是「畫面上的訊號到底怎麼解讀」。</a:t>
            </a:r>
          </a:p>
        </p:txBody>
      </p:sp>
      <p:sp>
        <p:nvSpPr>
          <p:cNvPr id="6" name="edu-1">
            <a:extLst xmlns:a="http://schemas.openxmlformats.org/drawingml/2006/main">
              <a:ext uri="{FF2B5EF4-FFF2-40B4-BE49-F238E27FC236}">
                <a16:creationId xmlns:a16="http://schemas.microsoft.com/office/drawing/2014/main" id="{68F915B0-7617-4143-9F52-E81FCD7DAA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404110"/>
            <a:ext cx="5397500" cy="6816090"/>
          </a:xfrm>
          <a:prstGeom xmlns:a="http://schemas.openxmlformats.org/drawingml/2006/main" prst="roundRect">
            <a:avLst>
              <a:gd name="adj" fmla="val 2824"/>
            </a:avLst>
          </a:prstGeom>
          <a:solidFill xmlns:a="http://schemas.openxmlformats.org/drawingml/2006/main">
            <a:srgbClr val="1E293B"/>
          </a:solidFill>
          <a:ln xmlns:a="http://schemas.openxmlformats.org/drawingml/2006/main" w="9525">
            <a:solidFill>
              <a:srgbClr val="334155"/>
            </a:solidFill>
            <a:prstDash val="solid"/>
          </a:ln>
        </p:spPr>
      </p:sp>
      <p:sp>
        <p:nvSpPr>
          <p:cNvPr id="7" name="edu-1-num">
            <a:extLst xmlns:a="http://schemas.openxmlformats.org/drawingml/2006/main">
              <a:ext uri="{FF2B5EF4-FFF2-40B4-BE49-F238E27FC236}">
                <a16:creationId xmlns:a16="http://schemas.microsoft.com/office/drawing/2014/main" id="{47BADED9-9B06-49C8-8279-37454C9BA2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2686050"/>
            <a:ext cx="323850" cy="781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5100" b="1">
                <a:solidFill>
                  <a:srgbClr val="60A5FA"/>
                </a:solidFill>
              </a:defRPr>
            </a:pPr>
            <a:r>
              <a:rPr sz="5100" b="1">
                <a:solidFill>
                  <a:srgbClr val="60A5FA"/>
                </a:solidFill>
              </a:rPr>
              <a:t>1</a:t>
            </a:r>
          </a:p>
        </p:txBody>
      </p:sp>
      <p:sp>
        <p:nvSpPr>
          <p:cNvPr id="8" name="edu-1-title">
            <a:extLst xmlns:a="http://schemas.openxmlformats.org/drawingml/2006/main">
              <a:ext uri="{FF2B5EF4-FFF2-40B4-BE49-F238E27FC236}">
                <a16:creationId xmlns:a16="http://schemas.microsoft.com/office/drawing/2014/main" id="{6E6CA0DA-FAA9-43C3-A7C6-3E99E6CC6F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3638550"/>
            <a:ext cx="1619250" cy="400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550" b="1">
                <a:solidFill>
                  <a:srgbClr val="F8FAFC"/>
                </a:solidFill>
              </a:defRPr>
            </a:pPr>
            <a:r>
              <a:rPr sz="2550" b="1">
                <a:solidFill>
                  <a:srgbClr val="F8FAFC"/>
                </a:solidFill>
              </a:rPr>
              <a:t>不用自己算</a:t>
            </a:r>
          </a:p>
        </p:txBody>
      </p:sp>
      <p:sp>
        <p:nvSpPr>
          <p:cNvPr id="9" name="edu-1-body">
            <a:extLst xmlns:a="http://schemas.openxmlformats.org/drawingml/2006/main">
              <a:ext uri="{FF2B5EF4-FFF2-40B4-BE49-F238E27FC236}">
                <a16:creationId xmlns:a16="http://schemas.microsoft.com/office/drawing/2014/main" id="{38F944B2-1930-40FA-8AFC-494D673F91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4191000"/>
            <a:ext cx="4819650" cy="552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0">
                <a:solidFill>
                  <a:srgbClr val="CBD5E1"/>
                </a:solidFill>
              </a:defRPr>
            </a:pPr>
            <a:r>
              <a:rPr sz="1800" b="0">
                <a:solidFill>
                  <a:srgbClr val="CBD5E1"/>
                </a:solidFill>
              </a:rPr>
              <a:t>MA、MACD、布林、CCI、OBV 等條件由系統盤後統一計算。</a:t>
            </a:r>
          </a:p>
        </p:txBody>
      </p:sp>
      <p:sp>
        <p:nvSpPr>
          <p:cNvPr id="10" name="edu-2">
            <a:extLst xmlns:a="http://schemas.openxmlformats.org/drawingml/2006/main">
              <a:ext uri="{FF2B5EF4-FFF2-40B4-BE49-F238E27FC236}">
                <a16:creationId xmlns:a16="http://schemas.microsoft.com/office/drawing/2014/main" id="{0C3048B5-3365-474D-9C08-6E5D4AD5B8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45250" y="2404110"/>
            <a:ext cx="5397500" cy="6816090"/>
          </a:xfrm>
          <a:prstGeom xmlns:a="http://schemas.openxmlformats.org/drawingml/2006/main" prst="roundRect">
            <a:avLst>
              <a:gd name="adj" fmla="val 2824"/>
            </a:avLst>
          </a:prstGeom>
          <a:solidFill xmlns:a="http://schemas.openxmlformats.org/drawingml/2006/main">
            <a:srgbClr val="1E293B"/>
          </a:solidFill>
          <a:ln xmlns:a="http://schemas.openxmlformats.org/drawingml/2006/main" w="9525">
            <a:solidFill>
              <a:srgbClr val="334155"/>
            </a:solidFill>
            <a:prstDash val="solid"/>
          </a:ln>
        </p:spPr>
      </p:sp>
      <p:sp>
        <p:nvSpPr>
          <p:cNvPr id="11" name="edu-2-num">
            <a:extLst xmlns:a="http://schemas.openxmlformats.org/drawingml/2006/main">
              <a:ext uri="{FF2B5EF4-FFF2-40B4-BE49-F238E27FC236}">
                <a16:creationId xmlns:a16="http://schemas.microsoft.com/office/drawing/2014/main" id="{370A806C-4AB9-474D-BE76-E9A974D7A6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24650" y="2686050"/>
            <a:ext cx="323850" cy="781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5100" b="1">
                <a:solidFill>
                  <a:srgbClr val="F59E0B"/>
                </a:solidFill>
              </a:defRPr>
            </a:pPr>
            <a:r>
              <a:rPr sz="5100" b="1">
                <a:solidFill>
                  <a:srgbClr val="F59E0B"/>
                </a:solidFill>
              </a:rPr>
              <a:t>2</a:t>
            </a:r>
          </a:p>
        </p:txBody>
      </p:sp>
      <p:sp>
        <p:nvSpPr>
          <p:cNvPr id="12" name="edu-2-title">
            <a:extLst xmlns:a="http://schemas.openxmlformats.org/drawingml/2006/main">
              <a:ext uri="{FF2B5EF4-FFF2-40B4-BE49-F238E27FC236}">
                <a16:creationId xmlns:a16="http://schemas.microsoft.com/office/drawing/2014/main" id="{9F0310C5-76E2-4508-9E73-2D3E30AC9B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24650" y="3638550"/>
            <a:ext cx="3067050" cy="781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550" b="1">
                <a:solidFill>
                  <a:srgbClr val="F8FAFC"/>
                </a:solidFill>
              </a:defRPr>
            </a:pPr>
            <a:r>
              <a:rPr sz="2550" b="1">
                <a:solidFill>
                  <a:srgbClr val="F8FAFC"/>
                </a:solidFill>
              </a:rPr>
              <a:t>不用從 1900 檔開始找</a:t>
            </a:r>
          </a:p>
        </p:txBody>
      </p:sp>
      <p:sp>
        <p:nvSpPr>
          <p:cNvPr id="13" name="edu-2-body">
            <a:extLst xmlns:a="http://schemas.openxmlformats.org/drawingml/2006/main">
              <a:ext uri="{FF2B5EF4-FFF2-40B4-BE49-F238E27FC236}">
                <a16:creationId xmlns:a16="http://schemas.microsoft.com/office/drawing/2014/main" id="{7E762697-2716-4FF7-A689-8CE474DBC9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24650" y="4591050"/>
            <a:ext cx="48196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0">
                <a:solidFill>
                  <a:srgbClr val="CBD5E1"/>
                </a:solidFill>
              </a:defRPr>
            </a:pPr>
            <a:r>
              <a:rPr sz="1800" b="0">
                <a:solidFill>
                  <a:srgbClr val="CBD5E1"/>
                </a:solidFill>
              </a:rPr>
              <a:t>先看飆股與強勢，再用 K 線確認是否值得追蹤。</a:t>
            </a:r>
          </a:p>
        </p:txBody>
      </p:sp>
      <p:sp>
        <p:nvSpPr>
          <p:cNvPr id="14" name="edu-3">
            <a:extLst xmlns:a="http://schemas.openxmlformats.org/drawingml/2006/main">
              <a:ext uri="{FF2B5EF4-FFF2-40B4-BE49-F238E27FC236}">
                <a16:creationId xmlns:a16="http://schemas.microsoft.com/office/drawing/2014/main" id="{2D2F5132-0A2C-4B56-95F0-3CE1B52099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71350" y="2404110"/>
            <a:ext cx="5397500" cy="6816090"/>
          </a:xfrm>
          <a:prstGeom xmlns:a="http://schemas.openxmlformats.org/drawingml/2006/main" prst="roundRect">
            <a:avLst>
              <a:gd name="adj" fmla="val 2824"/>
            </a:avLst>
          </a:prstGeom>
          <a:solidFill xmlns:a="http://schemas.openxmlformats.org/drawingml/2006/main">
            <a:srgbClr val="1E293B"/>
          </a:solidFill>
          <a:ln xmlns:a="http://schemas.openxmlformats.org/drawingml/2006/main" w="9525">
            <a:solidFill>
              <a:srgbClr val="334155"/>
            </a:solidFill>
            <a:prstDash val="solid"/>
          </a:ln>
        </p:spPr>
      </p:sp>
      <p:sp>
        <p:nvSpPr>
          <p:cNvPr id="15" name="edu-3-num">
            <a:extLst xmlns:a="http://schemas.openxmlformats.org/drawingml/2006/main">
              <a:ext uri="{FF2B5EF4-FFF2-40B4-BE49-F238E27FC236}">
                <a16:creationId xmlns:a16="http://schemas.microsoft.com/office/drawing/2014/main" id="{20022CD4-EE45-496F-A0C3-06F1EB5905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63450" y="2686050"/>
            <a:ext cx="323850" cy="781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5100" b="1">
                <a:solidFill>
                  <a:srgbClr val="22C55E"/>
                </a:solidFill>
              </a:defRPr>
            </a:pPr>
            <a:r>
              <a:rPr sz="5100" b="1">
                <a:solidFill>
                  <a:srgbClr val="22C55E"/>
                </a:solidFill>
              </a:rPr>
              <a:t>3</a:t>
            </a:r>
          </a:p>
        </p:txBody>
      </p:sp>
      <p:sp>
        <p:nvSpPr>
          <p:cNvPr id="16" name="edu-3-title">
            <a:extLst xmlns:a="http://schemas.openxmlformats.org/drawingml/2006/main">
              <a:ext uri="{FF2B5EF4-FFF2-40B4-BE49-F238E27FC236}">
                <a16:creationId xmlns:a16="http://schemas.microsoft.com/office/drawing/2014/main" id="{DDB5FD1F-5BD2-4E60-92DC-B52CB03248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63450" y="3638550"/>
            <a:ext cx="2914650" cy="400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550" b="1">
                <a:solidFill>
                  <a:srgbClr val="F8FAFC"/>
                </a:solidFill>
              </a:defRPr>
            </a:pPr>
            <a:r>
              <a:rPr sz="2550" b="1">
                <a:solidFill>
                  <a:srgbClr val="F8FAFC"/>
                </a:solidFill>
              </a:rPr>
              <a:t>先看觀點，再看細節</a:t>
            </a:r>
          </a:p>
        </p:txBody>
      </p:sp>
      <p:sp>
        <p:nvSpPr>
          <p:cNvPr id="17" name="edu-3-body">
            <a:extLst xmlns:a="http://schemas.openxmlformats.org/drawingml/2006/main">
              <a:ext uri="{FF2B5EF4-FFF2-40B4-BE49-F238E27FC236}">
                <a16:creationId xmlns:a16="http://schemas.microsoft.com/office/drawing/2014/main" id="{DF2ADBC9-57C9-4599-AC1B-A55C42F167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63450" y="4191000"/>
            <a:ext cx="4819650" cy="552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0">
                <a:solidFill>
                  <a:srgbClr val="CBD5E1"/>
                </a:solidFill>
              </a:defRPr>
            </a:pPr>
            <a:r>
              <a:rPr sz="1800" b="0">
                <a:solidFill>
                  <a:srgbClr val="CBD5E1"/>
                </a:solidFill>
              </a:rPr>
              <a:t>標籤把複雜指標整理成突破、趨勢、回歸與波動四種視角。</a:t>
            </a:r>
          </a:p>
        </p:txBody>
      </p:sp>
      <p:sp>
        <p:nvSpPr>
          <p:cNvPr id="18" name="footer-risk">
            <a:extLst xmlns:a="http://schemas.openxmlformats.org/drawingml/2006/main">
              <a:ext uri="{FF2B5EF4-FFF2-40B4-BE49-F238E27FC236}">
                <a16:creationId xmlns:a16="http://schemas.microsoft.com/office/drawing/2014/main" id="{99653C3D-69D9-4366-BD43-F67919E480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9505950"/>
            <a:ext cx="1664970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 b="0">
                <a:solidFill>
                  <a:srgbClr val="94A3B8"/>
                </a:solidFill>
              </a:defRPr>
            </a:pPr>
            <a:r>
              <a:rPr sz="1125" b="0">
                <a:solidFill>
                  <a:srgbClr val="94A3B8"/>
                </a:solidFill>
              </a:rPr>
              <a:t>本簡報為產品操作教學與指標解讀，不構成投資建議。投資決策請自行判斷並自負風險。</a:t>
            </a:r>
          </a:p>
        </p:txBody>
      </p:sp>
    </p:spTree>
    <p:extLst>
      <p:ext uri="{BB962C8B-B14F-4D97-AF65-F5344CB8AC3E}">
        <p14:creationId xmlns:p14="http://schemas.microsoft.com/office/powerpoint/2010/main" val="1011216266"/>
      </p:ext>
    </p:extLst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canvas">
            <a:extLst xmlns:a="http://schemas.openxmlformats.org/drawingml/2006/main">
              <a:ext uri="{FF2B5EF4-FFF2-40B4-BE49-F238E27FC236}">
                <a16:creationId xmlns:a16="http://schemas.microsoft.com/office/drawing/2014/main" id="{D46CE724-6F6C-4CC8-8309-1CC0A9C0F5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72A"/>
          </a:solidFill>
        </p:spPr>
      </p:sp>
      <p:sp>
        <p:nvSpPr>
          <p:cNvPr id="2" name="brand-label">
            <a:extLst xmlns:a="http://schemas.openxmlformats.org/drawingml/2006/main">
              <a:ext uri="{FF2B5EF4-FFF2-40B4-BE49-F238E27FC236}">
                <a16:creationId xmlns:a16="http://schemas.microsoft.com/office/drawing/2014/main" id="{4DF4F17C-CC0F-4649-BA9D-85A0FF4FBC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09600"/>
            <a:ext cx="20764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60A5FA"/>
                </a:solidFill>
              </a:defRPr>
            </a:pPr>
            <a:r>
              <a:rPr sz="1350" b="1">
                <a:solidFill>
                  <a:srgbClr val="60A5FA"/>
                </a:solidFill>
              </a:rPr>
              <a:t>TW Decision｜台股盤後決策</a:t>
            </a:r>
          </a:p>
        </p:txBody>
      </p:sp>
      <p:sp>
        <p:nvSpPr>
          <p:cNvPr id="3" name="page-label">
            <a:extLst xmlns:a="http://schemas.openxmlformats.org/drawingml/2006/main">
              <a:ext uri="{FF2B5EF4-FFF2-40B4-BE49-F238E27FC236}">
                <a16:creationId xmlns:a16="http://schemas.microsoft.com/office/drawing/2014/main" id="{21BA7F5F-7E8D-40BC-9A7D-C39A3D2838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297400" y="609600"/>
            <a:ext cx="1714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94A3B8"/>
                </a:solidFill>
              </a:defRPr>
            </a:pPr>
            <a:r>
              <a:rPr sz="1275" b="1">
                <a:solidFill>
                  <a:srgbClr val="94A3B8"/>
                </a:solidFill>
              </a:rPr>
              <a:t>03</a:t>
            </a:r>
          </a:p>
        </p:txBody>
      </p:sp>
      <p:sp>
        <p:nvSpPr>
          <p:cNvPr id="4" name="slide-title">
            <a:extLst xmlns:a="http://schemas.openxmlformats.org/drawingml/2006/main">
              <a:ext uri="{FF2B5EF4-FFF2-40B4-BE49-F238E27FC236}">
                <a16:creationId xmlns:a16="http://schemas.microsoft.com/office/drawing/2014/main" id="{87A9A18A-63A1-4FA1-98FA-348A9B3819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104900"/>
            <a:ext cx="4095750" cy="6286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4050" b="1">
                <a:solidFill>
                  <a:srgbClr val="F8FAFC"/>
                </a:solidFill>
              </a:defRPr>
            </a:pPr>
            <a:r>
              <a:rPr sz="4050" b="1">
                <a:solidFill>
                  <a:srgbClr val="F8FAFC"/>
                </a:solidFill>
              </a:rPr>
              <a:t>每天 5 步驟使用法</a:t>
            </a:r>
          </a:p>
        </p:txBody>
      </p:sp>
      <p:sp>
        <p:nvSpPr>
          <p:cNvPr id="5" name="slide-subtitle">
            <a:extLst xmlns:a="http://schemas.openxmlformats.org/drawingml/2006/main">
              <a:ext uri="{FF2B5EF4-FFF2-40B4-BE49-F238E27FC236}">
                <a16:creationId xmlns:a16="http://schemas.microsoft.com/office/drawing/2014/main" id="{46CB9674-56D5-442F-971C-E90D4F6E0D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828800"/>
            <a:ext cx="66675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 b="0">
                <a:solidFill>
                  <a:srgbClr val="CBD5E1"/>
                </a:solidFill>
              </a:defRPr>
            </a:pPr>
            <a:r>
              <a:rPr sz="1875" b="0">
                <a:solidFill>
                  <a:srgbClr val="CBD5E1"/>
                </a:solidFill>
              </a:rPr>
              <a:t>把使用流程固定下來，才不會看到一堆股票後不知道先看哪裡。</a:t>
            </a:r>
          </a:p>
        </p:txBody>
      </p:sp>
      <p:sp>
        <p:nvSpPr>
          <p:cNvPr id="6" name="daily-step-num-01">
            <a:extLst xmlns:a="http://schemas.openxmlformats.org/drawingml/2006/main">
              <a:ext uri="{FF2B5EF4-FFF2-40B4-BE49-F238E27FC236}">
                <a16:creationId xmlns:a16="http://schemas.microsoft.com/office/drawing/2014/main" id="{02455E37-2CE8-4FBF-B56A-A2179C99AE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438400"/>
            <a:ext cx="914400" cy="590550"/>
          </a:xfrm>
          <a:prstGeom xmlns:a="http://schemas.openxmlformats.org/drawingml/2006/main" prst="roundRect">
            <a:avLst>
              <a:gd name="adj" fmla="val 22581"/>
            </a:avLst>
          </a:prstGeom>
          <a:solidFill xmlns:a="http://schemas.openxmlformats.org/drawingml/2006/main">
            <a:srgbClr val="3B82F6"/>
          </a:solidFill>
          <a:ln xmlns:a="http://schemas.openxmlformats.org/drawingml/2006/main" w="9525">
            <a:solidFill>
              <a:srgbClr val="334155"/>
            </a:solidFill>
            <a:prstDash val="solid"/>
          </a:ln>
        </p:spPr>
      </p:sp>
      <p:sp>
        <p:nvSpPr>
          <p:cNvPr id="7" name="daily-step-num-text-01">
            <a:extLst xmlns:a="http://schemas.openxmlformats.org/drawingml/2006/main">
              <a:ext uri="{FF2B5EF4-FFF2-40B4-BE49-F238E27FC236}">
                <a16:creationId xmlns:a16="http://schemas.microsoft.com/office/drawing/2014/main" id="{3782A945-3019-45E2-8B3E-CC5C308221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590800"/>
            <a:ext cx="91440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ctr">
              <a:defRPr sz="2100" b="1">
                <a:solidFill>
                  <a:srgbClr val="FFFFFF"/>
                </a:solidFill>
              </a:defRPr>
            </a:pPr>
            <a:r>
              <a:rPr sz="2100" b="1">
                <a:solidFill>
                  <a:srgbClr val="FFFFFF"/>
                </a:solidFill>
              </a:rPr>
              <a:t>01</a:t>
            </a:r>
          </a:p>
        </p:txBody>
      </p:sp>
      <p:sp>
        <p:nvSpPr>
          <p:cNvPr id="8" name="daily-step-title-01">
            <a:extLst xmlns:a="http://schemas.openxmlformats.org/drawingml/2006/main">
              <a:ext uri="{FF2B5EF4-FFF2-40B4-BE49-F238E27FC236}">
                <a16:creationId xmlns:a16="http://schemas.microsoft.com/office/drawing/2014/main" id="{E2E86B97-56DB-4027-8502-B1AC1CD150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2400300"/>
            <a:ext cx="15563850" cy="342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250" b="1">
                <a:solidFill>
                  <a:srgbClr val="F8FAFC"/>
                </a:solidFill>
              </a:defRPr>
            </a:pPr>
            <a:r>
              <a:rPr sz="2250" b="1">
                <a:solidFill>
                  <a:srgbClr val="F8FAFC"/>
                </a:solidFill>
              </a:rPr>
              <a:t>打開主程式</a:t>
            </a:r>
          </a:p>
        </p:txBody>
      </p:sp>
      <p:sp>
        <p:nvSpPr>
          <p:cNvPr id="9" name="daily-step-body-01">
            <a:extLst xmlns:a="http://schemas.openxmlformats.org/drawingml/2006/main">
              <a:ext uri="{FF2B5EF4-FFF2-40B4-BE49-F238E27FC236}">
                <a16:creationId xmlns:a16="http://schemas.microsoft.com/office/drawing/2014/main" id="{22D6BA2B-1135-4B2E-9FB4-80A571B77C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2781300"/>
            <a:ext cx="155638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0">
                <a:solidFill>
                  <a:srgbClr val="CBD5E1"/>
                </a:solidFill>
              </a:defRPr>
            </a:pPr>
            <a:r>
              <a:rPr sz="1725" b="0">
                <a:solidFill>
                  <a:srgbClr val="CBD5E1"/>
                </a:solidFill>
              </a:rPr>
              <a:t>進入 /app，看最新交易日與更新時間。</a:t>
            </a:r>
          </a:p>
        </p:txBody>
      </p:sp>
      <p:sp>
        <p:nvSpPr>
          <p:cNvPr id="10" name="daily-step-num-02">
            <a:extLst xmlns:a="http://schemas.openxmlformats.org/drawingml/2006/main">
              <a:ext uri="{FF2B5EF4-FFF2-40B4-BE49-F238E27FC236}">
                <a16:creationId xmlns:a16="http://schemas.microsoft.com/office/drawing/2014/main" id="{1F614AEF-0ADB-4543-AAEC-8EB85C3E45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219450"/>
            <a:ext cx="914400" cy="590550"/>
          </a:xfrm>
          <a:prstGeom xmlns:a="http://schemas.openxmlformats.org/drawingml/2006/main" prst="roundRect">
            <a:avLst>
              <a:gd name="adj" fmla="val 22581"/>
            </a:avLst>
          </a:prstGeom>
          <a:solidFill xmlns:a="http://schemas.openxmlformats.org/drawingml/2006/main">
            <a:srgbClr val="3B82F6"/>
          </a:solidFill>
          <a:ln xmlns:a="http://schemas.openxmlformats.org/drawingml/2006/main" w="9525">
            <a:solidFill>
              <a:srgbClr val="334155"/>
            </a:solidFill>
            <a:prstDash val="solid"/>
          </a:ln>
        </p:spPr>
      </p:sp>
      <p:sp>
        <p:nvSpPr>
          <p:cNvPr id="11" name="daily-step-num-text-02">
            <a:extLst xmlns:a="http://schemas.openxmlformats.org/drawingml/2006/main">
              <a:ext uri="{FF2B5EF4-FFF2-40B4-BE49-F238E27FC236}">
                <a16:creationId xmlns:a16="http://schemas.microsoft.com/office/drawing/2014/main" id="{A668DD02-7A78-4463-B633-5C1B068B78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371850"/>
            <a:ext cx="91440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ctr">
              <a:defRPr sz="2100" b="1">
                <a:solidFill>
                  <a:srgbClr val="FFFFFF"/>
                </a:solidFill>
              </a:defRPr>
            </a:pPr>
            <a:r>
              <a:rPr sz="2100" b="1">
                <a:solidFill>
                  <a:srgbClr val="FFFFFF"/>
                </a:solidFill>
              </a:rPr>
              <a:t>02</a:t>
            </a:r>
          </a:p>
        </p:txBody>
      </p:sp>
      <p:sp>
        <p:nvSpPr>
          <p:cNvPr id="12" name="daily-step-title-02">
            <a:extLst xmlns:a="http://schemas.openxmlformats.org/drawingml/2006/main">
              <a:ext uri="{FF2B5EF4-FFF2-40B4-BE49-F238E27FC236}">
                <a16:creationId xmlns:a16="http://schemas.microsoft.com/office/drawing/2014/main" id="{0319291C-5F76-41E4-8972-75D7D37CBD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3200400"/>
            <a:ext cx="15563850" cy="342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250" b="1">
                <a:solidFill>
                  <a:srgbClr val="F8FAFC"/>
                </a:solidFill>
              </a:defRPr>
            </a:pPr>
            <a:r>
              <a:rPr sz="2250" b="1">
                <a:solidFill>
                  <a:srgbClr val="F8FAFC"/>
                </a:solidFill>
              </a:rPr>
              <a:t>先切篩選</a:t>
            </a:r>
          </a:p>
        </p:txBody>
      </p:sp>
      <p:sp>
        <p:nvSpPr>
          <p:cNvPr id="13" name="daily-step-body-02">
            <a:extLst xmlns:a="http://schemas.openxmlformats.org/drawingml/2006/main">
              <a:ext uri="{FF2B5EF4-FFF2-40B4-BE49-F238E27FC236}">
                <a16:creationId xmlns:a16="http://schemas.microsoft.com/office/drawing/2014/main" id="{9DD325D5-A346-4E54-BF62-E6A556B00E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3581400"/>
            <a:ext cx="155638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0">
                <a:solidFill>
                  <a:srgbClr val="CBD5E1"/>
                </a:solidFill>
              </a:defRPr>
            </a:pPr>
            <a:r>
              <a:rPr sz="1725" b="0">
                <a:solidFill>
                  <a:srgbClr val="CBD5E1"/>
                </a:solidFill>
              </a:rPr>
              <a:t>從飆股、強勢、普通、弱勢或 ETF 模式縮小範圍。</a:t>
            </a:r>
          </a:p>
        </p:txBody>
      </p:sp>
      <p:sp>
        <p:nvSpPr>
          <p:cNvPr id="14" name="daily-step-num-03">
            <a:extLst xmlns:a="http://schemas.openxmlformats.org/drawingml/2006/main">
              <a:ext uri="{FF2B5EF4-FFF2-40B4-BE49-F238E27FC236}">
                <a16:creationId xmlns:a16="http://schemas.microsoft.com/office/drawing/2014/main" id="{2981CF13-B991-4320-A468-D3A9D707AB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019550"/>
            <a:ext cx="914400" cy="590550"/>
          </a:xfrm>
          <a:prstGeom xmlns:a="http://schemas.openxmlformats.org/drawingml/2006/main" prst="roundRect">
            <a:avLst>
              <a:gd name="adj" fmla="val 22581"/>
            </a:avLst>
          </a:prstGeom>
          <a:solidFill xmlns:a="http://schemas.openxmlformats.org/drawingml/2006/main">
            <a:srgbClr val="1E293B"/>
          </a:solidFill>
          <a:ln xmlns:a="http://schemas.openxmlformats.org/drawingml/2006/main" w="9525">
            <a:solidFill>
              <a:srgbClr val="334155"/>
            </a:solidFill>
            <a:prstDash val="solid"/>
          </a:ln>
        </p:spPr>
      </p:sp>
      <p:sp>
        <p:nvSpPr>
          <p:cNvPr id="15" name="daily-step-num-text-03">
            <a:extLst xmlns:a="http://schemas.openxmlformats.org/drawingml/2006/main">
              <a:ext uri="{FF2B5EF4-FFF2-40B4-BE49-F238E27FC236}">
                <a16:creationId xmlns:a16="http://schemas.microsoft.com/office/drawing/2014/main" id="{D2640160-F907-400F-A114-5839A6329A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171950"/>
            <a:ext cx="91440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ctr">
              <a:defRPr sz="2100" b="1">
                <a:solidFill>
                  <a:srgbClr val="FFFFFF"/>
                </a:solidFill>
              </a:defRPr>
            </a:pPr>
            <a:r>
              <a:rPr sz="2100" b="1">
                <a:solidFill>
                  <a:srgbClr val="FFFFFF"/>
                </a:solidFill>
              </a:rPr>
              <a:t>03</a:t>
            </a:r>
          </a:p>
        </p:txBody>
      </p:sp>
      <p:sp>
        <p:nvSpPr>
          <p:cNvPr id="16" name="daily-step-title-03">
            <a:extLst xmlns:a="http://schemas.openxmlformats.org/drawingml/2006/main">
              <a:ext uri="{FF2B5EF4-FFF2-40B4-BE49-F238E27FC236}">
                <a16:creationId xmlns:a16="http://schemas.microsoft.com/office/drawing/2014/main" id="{65CCFDD5-FDC4-43AE-B5FC-E3823E4F73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4000500"/>
            <a:ext cx="15563850" cy="342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250" b="1">
                <a:solidFill>
                  <a:srgbClr val="F8FAFC"/>
                </a:solidFill>
              </a:defRPr>
            </a:pPr>
            <a:r>
              <a:rPr sz="2250" b="1">
                <a:solidFill>
                  <a:srgbClr val="F8FAFC"/>
                </a:solidFill>
              </a:rPr>
              <a:t>讀卡片</a:t>
            </a:r>
          </a:p>
        </p:txBody>
      </p:sp>
      <p:sp>
        <p:nvSpPr>
          <p:cNvPr id="17" name="daily-step-body-03">
            <a:extLst xmlns:a="http://schemas.openxmlformats.org/drawingml/2006/main">
              <a:ext uri="{FF2B5EF4-FFF2-40B4-BE49-F238E27FC236}">
                <a16:creationId xmlns:a16="http://schemas.microsoft.com/office/drawing/2014/main" id="{BCE89692-EFF0-4B91-9047-0711C24D82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4381500"/>
            <a:ext cx="155638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0">
                <a:solidFill>
                  <a:srgbClr val="CBD5E1"/>
                </a:solidFill>
              </a:defRPr>
            </a:pPr>
            <a:r>
              <a:rPr sz="1725" b="0">
                <a:solidFill>
                  <a:srgbClr val="CBD5E1"/>
                </a:solidFill>
              </a:rPr>
              <a:t>看評級、標籤、判斷理由、漲跌幅與成交量。</a:t>
            </a:r>
          </a:p>
        </p:txBody>
      </p:sp>
      <p:sp>
        <p:nvSpPr>
          <p:cNvPr id="18" name="daily-step-num-04">
            <a:extLst xmlns:a="http://schemas.openxmlformats.org/drawingml/2006/main">
              <a:ext uri="{FF2B5EF4-FFF2-40B4-BE49-F238E27FC236}">
                <a16:creationId xmlns:a16="http://schemas.microsoft.com/office/drawing/2014/main" id="{7F92D3D2-CFDC-4D81-8A11-0451BB414C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819650"/>
            <a:ext cx="914400" cy="590550"/>
          </a:xfrm>
          <a:prstGeom xmlns:a="http://schemas.openxmlformats.org/drawingml/2006/main" prst="roundRect">
            <a:avLst>
              <a:gd name="adj" fmla="val 22581"/>
            </a:avLst>
          </a:prstGeom>
          <a:solidFill xmlns:a="http://schemas.openxmlformats.org/drawingml/2006/main">
            <a:srgbClr val="1E293B"/>
          </a:solidFill>
          <a:ln xmlns:a="http://schemas.openxmlformats.org/drawingml/2006/main" w="9525">
            <a:solidFill>
              <a:srgbClr val="334155"/>
            </a:solidFill>
            <a:prstDash val="solid"/>
          </a:ln>
        </p:spPr>
      </p:sp>
      <p:sp>
        <p:nvSpPr>
          <p:cNvPr id="19" name="daily-step-num-text-04">
            <a:extLst xmlns:a="http://schemas.openxmlformats.org/drawingml/2006/main">
              <a:ext uri="{FF2B5EF4-FFF2-40B4-BE49-F238E27FC236}">
                <a16:creationId xmlns:a16="http://schemas.microsoft.com/office/drawing/2014/main" id="{B858D886-F469-4301-BE68-0BE5A2F318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972050"/>
            <a:ext cx="91440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ctr">
              <a:defRPr sz="2100" b="1">
                <a:solidFill>
                  <a:srgbClr val="FFFFFF"/>
                </a:solidFill>
              </a:defRPr>
            </a:pPr>
            <a:r>
              <a:rPr sz="2100" b="1">
                <a:solidFill>
                  <a:srgbClr val="FFFFFF"/>
                </a:solidFill>
              </a:rPr>
              <a:t>04</a:t>
            </a:r>
          </a:p>
        </p:txBody>
      </p:sp>
      <p:sp>
        <p:nvSpPr>
          <p:cNvPr id="20" name="daily-step-title-04">
            <a:extLst xmlns:a="http://schemas.openxmlformats.org/drawingml/2006/main">
              <a:ext uri="{FF2B5EF4-FFF2-40B4-BE49-F238E27FC236}">
                <a16:creationId xmlns:a16="http://schemas.microsoft.com/office/drawing/2014/main" id="{00805BF3-0EFD-4944-AE66-61C0477FB8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4800600"/>
            <a:ext cx="15563850" cy="342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250" b="1">
                <a:solidFill>
                  <a:srgbClr val="F8FAFC"/>
                </a:solidFill>
              </a:defRPr>
            </a:pPr>
            <a:r>
              <a:rPr sz="2250" b="1">
                <a:solidFill>
                  <a:srgbClr val="F8FAFC"/>
                </a:solidFill>
              </a:rPr>
              <a:t>開 K 線</a:t>
            </a:r>
          </a:p>
        </p:txBody>
      </p:sp>
      <p:sp>
        <p:nvSpPr>
          <p:cNvPr id="21" name="daily-step-body-04">
            <a:extLst xmlns:a="http://schemas.openxmlformats.org/drawingml/2006/main">
              <a:ext uri="{FF2B5EF4-FFF2-40B4-BE49-F238E27FC236}">
                <a16:creationId xmlns:a16="http://schemas.microsoft.com/office/drawing/2014/main" id="{D2820E88-323A-4C75-ACDA-6A0F53F4FC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181600"/>
            <a:ext cx="155638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0">
                <a:solidFill>
                  <a:srgbClr val="CBD5E1"/>
                </a:solidFill>
              </a:defRPr>
            </a:pPr>
            <a:r>
              <a:rPr sz="1725" b="0">
                <a:solidFill>
                  <a:srgbClr val="CBD5E1"/>
                </a:solidFill>
              </a:rPr>
              <a:t>確認日 K、週 K、月 K 和 MA5 / MA20 / MA60。</a:t>
            </a:r>
          </a:p>
        </p:txBody>
      </p:sp>
      <p:sp>
        <p:nvSpPr>
          <p:cNvPr id="22" name="daily-step-num-05">
            <a:extLst xmlns:a="http://schemas.openxmlformats.org/drawingml/2006/main">
              <a:ext uri="{FF2B5EF4-FFF2-40B4-BE49-F238E27FC236}">
                <a16:creationId xmlns:a16="http://schemas.microsoft.com/office/drawing/2014/main" id="{894727C6-80D0-48B7-85FA-E0DD4FE7EA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5619750"/>
            <a:ext cx="914400" cy="590550"/>
          </a:xfrm>
          <a:prstGeom xmlns:a="http://schemas.openxmlformats.org/drawingml/2006/main" prst="roundRect">
            <a:avLst>
              <a:gd name="adj" fmla="val 22581"/>
            </a:avLst>
          </a:prstGeom>
          <a:solidFill xmlns:a="http://schemas.openxmlformats.org/drawingml/2006/main">
            <a:srgbClr val="1E293B"/>
          </a:solidFill>
          <a:ln xmlns:a="http://schemas.openxmlformats.org/drawingml/2006/main" w="9525">
            <a:solidFill>
              <a:srgbClr val="334155"/>
            </a:solidFill>
            <a:prstDash val="solid"/>
          </a:ln>
        </p:spPr>
      </p:sp>
      <p:sp>
        <p:nvSpPr>
          <p:cNvPr id="23" name="daily-step-num-text-05">
            <a:extLst xmlns:a="http://schemas.openxmlformats.org/drawingml/2006/main">
              <a:ext uri="{FF2B5EF4-FFF2-40B4-BE49-F238E27FC236}">
                <a16:creationId xmlns:a16="http://schemas.microsoft.com/office/drawing/2014/main" id="{AB9FD2F0-F82C-4BA1-85BA-DD06E6BBC8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5772150"/>
            <a:ext cx="91440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ctr">
              <a:defRPr sz="2100" b="1">
                <a:solidFill>
                  <a:srgbClr val="FFFFFF"/>
                </a:solidFill>
              </a:defRPr>
            </a:pPr>
            <a:r>
              <a:rPr sz="2100" b="1">
                <a:solidFill>
                  <a:srgbClr val="FFFFFF"/>
                </a:solidFill>
              </a:rPr>
              <a:t>05</a:t>
            </a:r>
          </a:p>
        </p:txBody>
      </p:sp>
      <p:sp>
        <p:nvSpPr>
          <p:cNvPr id="24" name="daily-step-title-05">
            <a:extLst xmlns:a="http://schemas.openxmlformats.org/drawingml/2006/main">
              <a:ext uri="{FF2B5EF4-FFF2-40B4-BE49-F238E27FC236}">
                <a16:creationId xmlns:a16="http://schemas.microsoft.com/office/drawing/2014/main" id="{0BD63CDC-AB7E-4B7F-AD97-1BCE42D63D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581650"/>
            <a:ext cx="15563850" cy="342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250" b="1">
                <a:solidFill>
                  <a:srgbClr val="F8FAFC"/>
                </a:solidFill>
              </a:defRPr>
            </a:pPr>
            <a:r>
              <a:rPr sz="2250" b="1">
                <a:solidFill>
                  <a:srgbClr val="F8FAFC"/>
                </a:solidFill>
              </a:rPr>
              <a:t>加自選</a:t>
            </a:r>
          </a:p>
        </p:txBody>
      </p:sp>
      <p:sp>
        <p:nvSpPr>
          <p:cNvPr id="25" name="daily-step-body-05">
            <a:extLst xmlns:a="http://schemas.openxmlformats.org/drawingml/2006/main">
              <a:ext uri="{FF2B5EF4-FFF2-40B4-BE49-F238E27FC236}">
                <a16:creationId xmlns:a16="http://schemas.microsoft.com/office/drawing/2014/main" id="{787AF354-A0C3-4DB5-B000-CAB2768B67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05000" y="5962650"/>
            <a:ext cx="155638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0">
                <a:solidFill>
                  <a:srgbClr val="CBD5E1"/>
                </a:solidFill>
              </a:defRPr>
            </a:pPr>
            <a:r>
              <a:rPr sz="1725" b="0">
                <a:solidFill>
                  <a:srgbClr val="CBD5E1"/>
                </a:solidFill>
              </a:rPr>
              <a:t>把想追蹤的標的加入自選股，隔天再觀察變化。</a:t>
            </a:r>
          </a:p>
        </p:txBody>
      </p:sp>
      <p:sp>
        <p:nvSpPr>
          <p:cNvPr id="26" name="footer-risk">
            <a:extLst xmlns:a="http://schemas.openxmlformats.org/drawingml/2006/main">
              <a:ext uri="{FF2B5EF4-FFF2-40B4-BE49-F238E27FC236}">
                <a16:creationId xmlns:a16="http://schemas.microsoft.com/office/drawing/2014/main" id="{F10CB12A-B7C7-426F-AB8C-55A0E7F664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9505950"/>
            <a:ext cx="1664970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 b="0">
                <a:solidFill>
                  <a:srgbClr val="94A3B8"/>
                </a:solidFill>
              </a:defRPr>
            </a:pPr>
            <a:r>
              <a:rPr sz="1125" b="0">
                <a:solidFill>
                  <a:srgbClr val="94A3B8"/>
                </a:solidFill>
              </a:rPr>
              <a:t>本簡報為產品操作教學與指標解讀，不構成投資建議。投資決策請自行判斷並自負風險。</a:t>
            </a:r>
          </a:p>
        </p:txBody>
      </p:sp>
    </p:spTree>
    <p:extLst>
      <p:ext uri="{BB962C8B-B14F-4D97-AF65-F5344CB8AC3E}">
        <p14:creationId xmlns:p14="http://schemas.microsoft.com/office/powerpoint/2010/main" val="1292798384"/>
      </p:ext>
    </p:extLst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canvas">
            <a:extLst xmlns:a="http://schemas.openxmlformats.org/drawingml/2006/main">
              <a:ext uri="{FF2B5EF4-FFF2-40B4-BE49-F238E27FC236}">
                <a16:creationId xmlns:a16="http://schemas.microsoft.com/office/drawing/2014/main" id="{382E1C04-819D-4A43-A83D-98DDA39942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72A"/>
          </a:solidFill>
        </p:spPr>
      </p:sp>
      <p:sp>
        <p:nvSpPr>
          <p:cNvPr id="2" name="brand-label">
            <a:extLst xmlns:a="http://schemas.openxmlformats.org/drawingml/2006/main">
              <a:ext uri="{FF2B5EF4-FFF2-40B4-BE49-F238E27FC236}">
                <a16:creationId xmlns:a16="http://schemas.microsoft.com/office/drawing/2014/main" id="{903F7505-E07A-405D-9211-174A9FCD3C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09600"/>
            <a:ext cx="20764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60A5FA"/>
                </a:solidFill>
              </a:defRPr>
            </a:pPr>
            <a:r>
              <a:rPr sz="1350" b="1">
                <a:solidFill>
                  <a:srgbClr val="60A5FA"/>
                </a:solidFill>
              </a:rPr>
              <a:t>TW Decision｜台股盤後決策</a:t>
            </a:r>
          </a:p>
        </p:txBody>
      </p:sp>
      <p:sp>
        <p:nvSpPr>
          <p:cNvPr id="3" name="page-label">
            <a:extLst xmlns:a="http://schemas.openxmlformats.org/drawingml/2006/main">
              <a:ext uri="{FF2B5EF4-FFF2-40B4-BE49-F238E27FC236}">
                <a16:creationId xmlns:a16="http://schemas.microsoft.com/office/drawing/2014/main" id="{837D1E07-18F6-41CD-8FBD-74F1BA55C5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297400" y="609600"/>
            <a:ext cx="1714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94A3B8"/>
                </a:solidFill>
              </a:defRPr>
            </a:pPr>
            <a:r>
              <a:rPr sz="1275" b="1">
                <a:solidFill>
                  <a:srgbClr val="94A3B8"/>
                </a:solidFill>
              </a:rPr>
              <a:t>04</a:t>
            </a:r>
          </a:p>
        </p:txBody>
      </p:sp>
      <p:sp>
        <p:nvSpPr>
          <p:cNvPr id="4" name="slide-title">
            <a:extLst xmlns:a="http://schemas.openxmlformats.org/drawingml/2006/main">
              <a:ext uri="{FF2B5EF4-FFF2-40B4-BE49-F238E27FC236}">
                <a16:creationId xmlns:a16="http://schemas.microsoft.com/office/drawing/2014/main" id="{8B4D7618-BCDF-4198-ABC9-D70FDC5FD2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104900"/>
            <a:ext cx="3600450" cy="6286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4050" b="1">
                <a:solidFill>
                  <a:srgbClr val="F8FAFC"/>
                </a:solidFill>
              </a:defRPr>
            </a:pPr>
            <a:r>
              <a:rPr sz="4050" b="1">
                <a:solidFill>
                  <a:srgbClr val="F8FAFC"/>
                </a:solidFill>
              </a:rPr>
              <a:t>股票卡片怎麼讀</a:t>
            </a:r>
          </a:p>
        </p:txBody>
      </p:sp>
      <p:sp>
        <p:nvSpPr>
          <p:cNvPr id="5" name="slide-subtitle">
            <a:extLst xmlns:a="http://schemas.openxmlformats.org/drawingml/2006/main">
              <a:ext uri="{FF2B5EF4-FFF2-40B4-BE49-F238E27FC236}">
                <a16:creationId xmlns:a16="http://schemas.microsoft.com/office/drawing/2014/main" id="{B7374DCB-40F9-4A26-90B6-77B2D3EC57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828800"/>
            <a:ext cx="70866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 b="0">
                <a:solidFill>
                  <a:srgbClr val="CBD5E1"/>
                </a:solidFill>
              </a:defRPr>
            </a:pPr>
            <a:r>
              <a:rPr sz="1875" b="0">
                <a:solidFill>
                  <a:srgbClr val="CBD5E1"/>
                </a:solidFill>
              </a:rPr>
              <a:t>卡片是摘要，不是結論。真正的判斷要把標籤、理由、K 線一起看。</a:t>
            </a:r>
          </a:p>
        </p:txBody>
      </p:sp>
      <p:sp>
        <p:nvSpPr>
          <p:cNvPr id="6" name="mock-stock-card">
            <a:extLst xmlns:a="http://schemas.openxmlformats.org/drawingml/2006/main">
              <a:ext uri="{FF2B5EF4-FFF2-40B4-BE49-F238E27FC236}">
                <a16:creationId xmlns:a16="http://schemas.microsoft.com/office/drawing/2014/main" id="{078A01CB-2BEF-42AD-B3B1-2C6906B729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404110"/>
            <a:ext cx="7754779" cy="6816090"/>
          </a:xfrm>
          <a:prstGeom xmlns:a="http://schemas.openxmlformats.org/drawingml/2006/main" prst="roundRect">
            <a:avLst>
              <a:gd name="adj" fmla="val 2515"/>
            </a:avLst>
          </a:prstGeom>
          <a:solidFill xmlns:a="http://schemas.openxmlformats.org/drawingml/2006/main">
            <a:srgbClr val="1E293B"/>
          </a:solidFill>
          <a:ln xmlns:a="http://schemas.openxmlformats.org/drawingml/2006/main" w="9525">
            <a:solidFill>
              <a:srgbClr val="334155"/>
            </a:solidFill>
            <a:prstDash val="solid"/>
          </a:ln>
        </p:spPr>
      </p:sp>
      <p:sp>
        <p:nvSpPr>
          <p:cNvPr id="7" name="mock-code">
            <a:extLst xmlns:a="http://schemas.openxmlformats.org/drawingml/2006/main">
              <a:ext uri="{FF2B5EF4-FFF2-40B4-BE49-F238E27FC236}">
                <a16:creationId xmlns:a16="http://schemas.microsoft.com/office/drawing/2014/main" id="{4F3C77DA-8B1C-45FA-AD97-E11C23B526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2724150"/>
            <a:ext cx="1809750" cy="419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700" b="1">
                <a:solidFill>
                  <a:srgbClr val="F8FAFC"/>
                </a:solidFill>
              </a:defRPr>
            </a:pPr>
            <a:r>
              <a:rPr sz="2700" b="1">
                <a:solidFill>
                  <a:srgbClr val="F8FAFC"/>
                </a:solidFill>
              </a:rPr>
              <a:t>2330 台積電</a:t>
            </a:r>
          </a:p>
        </p:txBody>
      </p:sp>
      <p:sp>
        <p:nvSpPr>
          <p:cNvPr id="8" name="mock-change">
            <a:extLst xmlns:a="http://schemas.openxmlformats.org/drawingml/2006/main">
              <a:ext uri="{FF2B5EF4-FFF2-40B4-BE49-F238E27FC236}">
                <a16:creationId xmlns:a16="http://schemas.microsoft.com/office/drawing/2014/main" id="{C68E1163-1622-4D95-817C-FA45170AC1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0" y="2743200"/>
            <a:ext cx="81915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550" b="1">
                <a:solidFill>
                  <a:srgbClr val="EF4444"/>
                </a:solidFill>
              </a:defRPr>
            </a:pPr>
            <a:r>
              <a:rPr sz="2550" b="1">
                <a:solidFill>
                  <a:srgbClr val="EF4444"/>
                </a:solidFill>
              </a:rPr>
              <a:t>+7.2%</a:t>
            </a:r>
          </a:p>
        </p:txBody>
      </p:sp>
      <p:sp>
        <p:nvSpPr>
          <p:cNvPr id="9" name="mock-badge-rocket">
            <a:extLst xmlns:a="http://schemas.openxmlformats.org/drawingml/2006/main">
              <a:ext uri="{FF2B5EF4-FFF2-40B4-BE49-F238E27FC236}">
                <a16:creationId xmlns:a16="http://schemas.microsoft.com/office/drawing/2014/main" id="{E0FC3E28-C1E1-416D-8FB2-F30CA88371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3329940"/>
            <a:ext cx="838200" cy="44196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EF4444">
              <a:alpha val="16471"/>
            </a:srgbClr>
          </a:solidFill>
          <a:ln xmlns:a="http://schemas.openxmlformats.org/drawingml/2006/main" w="9525">
            <a:solidFill>
              <a:srgbClr val="EF4444"/>
            </a:solidFill>
            <a:prstDash val="solid"/>
          </a:ln>
        </p:spPr>
      </p:sp>
      <p:sp>
        <p:nvSpPr>
          <p:cNvPr id="10" name="mock-badge-rocket-text">
            <a:extLst xmlns:a="http://schemas.openxmlformats.org/drawingml/2006/main">
              <a:ext uri="{FF2B5EF4-FFF2-40B4-BE49-F238E27FC236}">
                <a16:creationId xmlns:a16="http://schemas.microsoft.com/office/drawing/2014/main" id="{3DE73608-EE01-4117-9DF5-47319DF8F8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52550" y="3409950"/>
            <a:ext cx="4191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EF4444"/>
                </a:solidFill>
              </a:defRPr>
            </a:pPr>
            <a:r>
              <a:rPr sz="1650" b="1">
                <a:solidFill>
                  <a:srgbClr val="EF4444"/>
                </a:solidFill>
              </a:rPr>
              <a:t>飆股</a:t>
            </a:r>
          </a:p>
        </p:txBody>
      </p:sp>
      <p:sp>
        <p:nvSpPr>
          <p:cNvPr id="11" name="mock-badge-break">
            <a:extLst xmlns:a="http://schemas.openxmlformats.org/drawingml/2006/main">
              <a:ext uri="{FF2B5EF4-FFF2-40B4-BE49-F238E27FC236}">
                <a16:creationId xmlns:a16="http://schemas.microsoft.com/office/drawing/2014/main" id="{54DFEC2A-02BD-4D1B-BEB6-EFABA9EA66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95500" y="3329940"/>
            <a:ext cx="1257300" cy="44196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A855F7">
              <a:alpha val="16471"/>
            </a:srgbClr>
          </a:solidFill>
          <a:ln xmlns:a="http://schemas.openxmlformats.org/drawingml/2006/main" w="9525">
            <a:solidFill>
              <a:srgbClr val="A855F7"/>
            </a:solidFill>
            <a:prstDash val="solid"/>
          </a:ln>
        </p:spPr>
      </p:sp>
      <p:sp>
        <p:nvSpPr>
          <p:cNvPr id="12" name="mock-badge-break-text">
            <a:extLst xmlns:a="http://schemas.openxmlformats.org/drawingml/2006/main">
              <a:ext uri="{FF2B5EF4-FFF2-40B4-BE49-F238E27FC236}">
                <a16:creationId xmlns:a16="http://schemas.microsoft.com/office/drawing/2014/main" id="{7BE7539C-ACE9-4BA7-9878-AFD0710375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05050" y="3409950"/>
            <a:ext cx="8382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A855F7"/>
                </a:solidFill>
              </a:defRPr>
            </a:pPr>
            <a:r>
              <a:rPr sz="1650" b="1">
                <a:solidFill>
                  <a:srgbClr val="A855F7"/>
                </a:solidFill>
              </a:rPr>
              <a:t>突破成長</a:t>
            </a:r>
          </a:p>
        </p:txBody>
      </p:sp>
      <p:sp>
        <p:nvSpPr>
          <p:cNvPr id="13" name="mock-badge-trend">
            <a:extLst xmlns:a="http://schemas.openxmlformats.org/drawingml/2006/main">
              <a:ext uri="{FF2B5EF4-FFF2-40B4-BE49-F238E27FC236}">
                <a16:creationId xmlns:a16="http://schemas.microsoft.com/office/drawing/2014/main" id="{822BCB0E-133A-43F2-AB88-3CDC022C2B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67100" y="3329940"/>
            <a:ext cx="1257300" cy="44196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60A5FA">
              <a:alpha val="16471"/>
            </a:srgbClr>
          </a:solidFill>
          <a:ln xmlns:a="http://schemas.openxmlformats.org/drawingml/2006/main" w="9525">
            <a:solidFill>
              <a:srgbClr val="60A5FA"/>
            </a:solidFill>
            <a:prstDash val="solid"/>
          </a:ln>
        </p:spPr>
      </p:sp>
      <p:sp>
        <p:nvSpPr>
          <p:cNvPr id="14" name="mock-badge-trend-text">
            <a:extLst xmlns:a="http://schemas.openxmlformats.org/drawingml/2006/main">
              <a:ext uri="{FF2B5EF4-FFF2-40B4-BE49-F238E27FC236}">
                <a16:creationId xmlns:a16="http://schemas.microsoft.com/office/drawing/2014/main" id="{9D2F51A6-E19F-4810-BFB8-B4EA4414F1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76650" y="3409950"/>
            <a:ext cx="8382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60A5FA"/>
                </a:solidFill>
              </a:defRPr>
            </a:pPr>
            <a:r>
              <a:rPr sz="1650" b="1">
                <a:solidFill>
                  <a:srgbClr val="60A5FA"/>
                </a:solidFill>
              </a:rPr>
              <a:t>趨勢動能</a:t>
            </a:r>
          </a:p>
        </p:txBody>
      </p:sp>
      <p:sp>
        <p:nvSpPr>
          <p:cNvPr id="15" name="mock-badge-vol">
            <a:extLst xmlns:a="http://schemas.openxmlformats.org/drawingml/2006/main">
              <a:ext uri="{FF2B5EF4-FFF2-40B4-BE49-F238E27FC236}">
                <a16:creationId xmlns:a16="http://schemas.microsoft.com/office/drawing/2014/main" id="{9AD55509-CC0E-46D7-97B2-060523F104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38700" y="3329940"/>
            <a:ext cx="1047750" cy="44196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EF4444">
              <a:alpha val="16471"/>
            </a:srgbClr>
          </a:solidFill>
          <a:ln xmlns:a="http://schemas.openxmlformats.org/drawingml/2006/main" w="9525">
            <a:solidFill>
              <a:srgbClr val="EF4444"/>
            </a:solidFill>
            <a:prstDash val="solid"/>
          </a:ln>
        </p:spPr>
      </p:sp>
      <p:sp>
        <p:nvSpPr>
          <p:cNvPr id="16" name="mock-badge-vol-text">
            <a:extLst xmlns:a="http://schemas.openxmlformats.org/drawingml/2006/main">
              <a:ext uri="{FF2B5EF4-FFF2-40B4-BE49-F238E27FC236}">
                <a16:creationId xmlns:a16="http://schemas.microsoft.com/office/drawing/2014/main" id="{D08F1B01-7B1C-45AC-9693-472F8D7FE8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48250" y="3409950"/>
            <a:ext cx="6477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EF4444"/>
                </a:solidFill>
              </a:defRPr>
            </a:pPr>
            <a:r>
              <a:rPr sz="1650" b="1">
                <a:solidFill>
                  <a:srgbClr val="EF4444"/>
                </a:solidFill>
              </a:rPr>
              <a:t>高波動</a:t>
            </a:r>
          </a:p>
        </p:txBody>
      </p:sp>
      <p:sp>
        <p:nvSpPr>
          <p:cNvPr id="17" name="mock-note">
            <a:extLst xmlns:a="http://schemas.openxmlformats.org/drawingml/2006/main">
              <a:ext uri="{FF2B5EF4-FFF2-40B4-BE49-F238E27FC236}">
                <a16:creationId xmlns:a16="http://schemas.microsoft.com/office/drawing/2014/main" id="{9370F691-DAB9-4A8A-819F-054F6DE967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3962400"/>
            <a:ext cx="4533900" cy="6286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025" b="0">
                <a:solidFill>
                  <a:srgbClr val="CBD5E1"/>
                </a:solidFill>
              </a:defRPr>
            </a:pPr>
            <a:r>
              <a:rPr sz="2025" b="0">
                <a:solidFill>
                  <a:srgbClr val="CBD5E1"/>
                </a:solidFill>
              </a:rPr>
              <a:t>均線多頭 / 布林突破 / CCI突破 / OBV向上</a:t>
            </a:r>
          </a:p>
        </p:txBody>
      </p:sp>
      <p:sp>
        <p:nvSpPr>
          <p:cNvPr id="18" name="mock-rule">
            <a:extLst xmlns:a="http://schemas.openxmlformats.org/drawingml/2006/main">
              <a:ext uri="{FF2B5EF4-FFF2-40B4-BE49-F238E27FC236}">
                <a16:creationId xmlns:a16="http://schemas.microsoft.com/office/drawing/2014/main" id="{179E61F6-D39C-4B2C-9B9F-F04875DF52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4762500"/>
            <a:ext cx="71056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34155"/>
          </a:solidFill>
          <a:ln xmlns:a="http://schemas.openxmlformats.org/drawingml/2006/main" w="0">
            <a:solidFill>
              <a:srgbClr val="334155"/>
            </a:solidFill>
            <a:prstDash val="solid"/>
          </a:ln>
        </p:spPr>
      </p:sp>
      <p:sp>
        <p:nvSpPr>
          <p:cNvPr id="19" name="mock-volume">
            <a:extLst xmlns:a="http://schemas.openxmlformats.org/drawingml/2006/main">
              <a:ext uri="{FF2B5EF4-FFF2-40B4-BE49-F238E27FC236}">
                <a16:creationId xmlns:a16="http://schemas.microsoft.com/office/drawing/2014/main" id="{77C0954B-5DBC-42DF-8FD0-F64666CA39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4972050"/>
            <a:ext cx="71056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0">
                <a:solidFill>
                  <a:srgbClr val="94A3B8"/>
                </a:solidFill>
              </a:defRPr>
            </a:pPr>
            <a:r>
              <a:rPr sz="1650" b="0">
                <a:solidFill>
                  <a:srgbClr val="94A3B8"/>
                </a:solidFill>
              </a:rPr>
              <a:t>收盤 680.0｜量 45,200 張</a:t>
            </a:r>
          </a:p>
        </p:txBody>
      </p:sp>
      <p:sp>
        <p:nvSpPr>
          <p:cNvPr id="20" name="anatomy-1-mark">
            <a:extLst xmlns:a="http://schemas.openxmlformats.org/drawingml/2006/main">
              <a:ext uri="{FF2B5EF4-FFF2-40B4-BE49-F238E27FC236}">
                <a16:creationId xmlns:a16="http://schemas.microsoft.com/office/drawing/2014/main" id="{0E2BC48C-5BB4-4A87-A8D8-6269CE37BC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400300"/>
            <a:ext cx="114300" cy="6477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EF4444"/>
          </a:solidFill>
          <a:ln xmlns:a="http://schemas.openxmlformats.org/drawingml/2006/main" w="9525">
            <a:solidFill>
              <a:srgbClr val="EF4444"/>
            </a:solidFill>
            <a:prstDash val="solid"/>
          </a:ln>
        </p:spPr>
      </p:sp>
      <p:sp>
        <p:nvSpPr>
          <p:cNvPr id="21" name="anatomy-1-label">
            <a:extLst xmlns:a="http://schemas.openxmlformats.org/drawingml/2006/main">
              <a:ext uri="{FF2B5EF4-FFF2-40B4-BE49-F238E27FC236}">
                <a16:creationId xmlns:a16="http://schemas.microsoft.com/office/drawing/2014/main" id="{F93E83A6-4549-4F26-BFEA-8885E6B0E3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82100" y="2400300"/>
            <a:ext cx="828675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100" b="1">
                <a:solidFill>
                  <a:srgbClr val="F8FAFC"/>
                </a:solidFill>
              </a:defRPr>
            </a:pPr>
            <a:r>
              <a:rPr sz="2100" b="1">
                <a:solidFill>
                  <a:srgbClr val="F8FAFC"/>
                </a:solidFill>
              </a:rPr>
              <a:t>評級</a:t>
            </a:r>
          </a:p>
        </p:txBody>
      </p:sp>
      <p:sp>
        <p:nvSpPr>
          <p:cNvPr id="22" name="anatomy-1-body">
            <a:extLst xmlns:a="http://schemas.openxmlformats.org/drawingml/2006/main">
              <a:ext uri="{FF2B5EF4-FFF2-40B4-BE49-F238E27FC236}">
                <a16:creationId xmlns:a16="http://schemas.microsoft.com/office/drawing/2014/main" id="{16DE60D8-17DE-42B4-A559-2399865801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82100" y="2762250"/>
            <a:ext cx="82867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0">
                <a:solidFill>
                  <a:srgbClr val="CBD5E1"/>
                </a:solidFill>
              </a:defRPr>
            </a:pPr>
            <a:r>
              <a:rPr sz="1725" b="0">
                <a:solidFill>
                  <a:srgbClr val="CBD5E1"/>
                </a:solidFill>
              </a:rPr>
              <a:t>系統把加分訊號彙整成飆股、強勢、普通、弱勢。</a:t>
            </a:r>
          </a:p>
        </p:txBody>
      </p:sp>
      <p:sp>
        <p:nvSpPr>
          <p:cNvPr id="23" name="anatomy-2-mark">
            <a:extLst xmlns:a="http://schemas.openxmlformats.org/drawingml/2006/main">
              <a:ext uri="{FF2B5EF4-FFF2-40B4-BE49-F238E27FC236}">
                <a16:creationId xmlns:a16="http://schemas.microsoft.com/office/drawing/2014/main" id="{A026255C-0601-4363-AFCB-ACCFB563F2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3276600"/>
            <a:ext cx="114300" cy="6477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60A5FA"/>
          </a:solidFill>
          <a:ln xmlns:a="http://schemas.openxmlformats.org/drawingml/2006/main" w="9525">
            <a:solidFill>
              <a:srgbClr val="60A5FA"/>
            </a:solidFill>
            <a:prstDash val="solid"/>
          </a:ln>
        </p:spPr>
      </p:sp>
      <p:sp>
        <p:nvSpPr>
          <p:cNvPr id="24" name="anatomy-2-label">
            <a:extLst xmlns:a="http://schemas.openxmlformats.org/drawingml/2006/main">
              <a:ext uri="{FF2B5EF4-FFF2-40B4-BE49-F238E27FC236}">
                <a16:creationId xmlns:a16="http://schemas.microsoft.com/office/drawing/2014/main" id="{1B730C17-003D-42C3-B73A-4E2B615325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82100" y="3257550"/>
            <a:ext cx="828675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100" b="1">
                <a:solidFill>
                  <a:srgbClr val="F8FAFC"/>
                </a:solidFill>
              </a:defRPr>
            </a:pPr>
            <a:r>
              <a:rPr sz="2100" b="1">
                <a:solidFill>
                  <a:srgbClr val="F8FAFC"/>
                </a:solidFill>
              </a:rPr>
              <a:t>投資觀點標籤</a:t>
            </a:r>
          </a:p>
        </p:txBody>
      </p:sp>
      <p:sp>
        <p:nvSpPr>
          <p:cNvPr id="25" name="anatomy-2-body">
            <a:extLst xmlns:a="http://schemas.openxmlformats.org/drawingml/2006/main">
              <a:ext uri="{FF2B5EF4-FFF2-40B4-BE49-F238E27FC236}">
                <a16:creationId xmlns:a16="http://schemas.microsoft.com/office/drawing/2014/main" id="{F0EF03F3-C8AD-4EC6-8666-093E2A9B61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82100" y="3619500"/>
            <a:ext cx="82867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0">
                <a:solidFill>
                  <a:srgbClr val="CBD5E1"/>
                </a:solidFill>
              </a:defRPr>
            </a:pPr>
            <a:r>
              <a:rPr sz="1725" b="0">
                <a:solidFill>
                  <a:srgbClr val="CBD5E1"/>
                </a:solidFill>
              </a:rPr>
              <a:t>用白話分類目前狀態，例如突破、趨勢、回歸或高波動。</a:t>
            </a:r>
          </a:p>
        </p:txBody>
      </p:sp>
      <p:sp>
        <p:nvSpPr>
          <p:cNvPr id="26" name="anatomy-3-mark">
            <a:extLst xmlns:a="http://schemas.openxmlformats.org/drawingml/2006/main">
              <a:ext uri="{FF2B5EF4-FFF2-40B4-BE49-F238E27FC236}">
                <a16:creationId xmlns:a16="http://schemas.microsoft.com/office/drawing/2014/main" id="{AD8F1B89-2CD6-4AE4-AA92-FEF850C0E5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4114800"/>
            <a:ext cx="114300" cy="6477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22C55E"/>
          </a:solidFill>
          <a:ln xmlns:a="http://schemas.openxmlformats.org/drawingml/2006/main" w="9525">
            <a:solidFill>
              <a:srgbClr val="22C55E"/>
            </a:solidFill>
            <a:prstDash val="solid"/>
          </a:ln>
        </p:spPr>
      </p:sp>
      <p:sp>
        <p:nvSpPr>
          <p:cNvPr id="27" name="anatomy-3-label">
            <a:extLst xmlns:a="http://schemas.openxmlformats.org/drawingml/2006/main">
              <a:ext uri="{FF2B5EF4-FFF2-40B4-BE49-F238E27FC236}">
                <a16:creationId xmlns:a16="http://schemas.microsoft.com/office/drawing/2014/main" id="{67866F80-0360-4CFC-A769-FE49E6F692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82100" y="4114800"/>
            <a:ext cx="828675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100" b="1">
                <a:solidFill>
                  <a:srgbClr val="F8FAFC"/>
                </a:solidFill>
              </a:defRPr>
            </a:pPr>
            <a:r>
              <a:rPr sz="2100" b="1">
                <a:solidFill>
                  <a:srgbClr val="F8FAFC"/>
                </a:solidFill>
              </a:rPr>
              <a:t>判斷理由</a:t>
            </a:r>
          </a:p>
        </p:txBody>
      </p:sp>
      <p:sp>
        <p:nvSpPr>
          <p:cNvPr id="28" name="anatomy-3-body">
            <a:extLst xmlns:a="http://schemas.openxmlformats.org/drawingml/2006/main">
              <a:ext uri="{FF2B5EF4-FFF2-40B4-BE49-F238E27FC236}">
                <a16:creationId xmlns:a16="http://schemas.microsoft.com/office/drawing/2014/main" id="{4C724C56-CA3F-44E3-A7B1-F15FF220B7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82100" y="4476750"/>
            <a:ext cx="82867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0">
                <a:solidFill>
                  <a:srgbClr val="CBD5E1"/>
                </a:solidFill>
              </a:defRPr>
            </a:pPr>
            <a:r>
              <a:rPr sz="1725" b="0">
                <a:solidFill>
                  <a:srgbClr val="CBD5E1"/>
                </a:solidFill>
              </a:rPr>
              <a:t>顯示實際觸發的技術條件，是解讀卡片最重要的文字。</a:t>
            </a:r>
          </a:p>
        </p:txBody>
      </p:sp>
      <p:sp>
        <p:nvSpPr>
          <p:cNvPr id="29" name="anatomy-4-mark">
            <a:extLst xmlns:a="http://schemas.openxmlformats.org/drawingml/2006/main">
              <a:ext uri="{FF2B5EF4-FFF2-40B4-BE49-F238E27FC236}">
                <a16:creationId xmlns:a16="http://schemas.microsoft.com/office/drawing/2014/main" id="{101ECF22-A30B-47F0-90EA-3ADCCD8427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4991100"/>
            <a:ext cx="114300" cy="6477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F59E0B"/>
          </a:solidFill>
          <a:ln xmlns:a="http://schemas.openxmlformats.org/drawingml/2006/main" w="9525">
            <a:solidFill>
              <a:srgbClr val="F59E0B"/>
            </a:solidFill>
            <a:prstDash val="solid"/>
          </a:ln>
        </p:spPr>
      </p:sp>
      <p:sp>
        <p:nvSpPr>
          <p:cNvPr id="30" name="anatomy-4-label">
            <a:extLst xmlns:a="http://schemas.openxmlformats.org/drawingml/2006/main">
              <a:ext uri="{FF2B5EF4-FFF2-40B4-BE49-F238E27FC236}">
                <a16:creationId xmlns:a16="http://schemas.microsoft.com/office/drawing/2014/main" id="{F9DAFEC8-4080-410C-ABFC-105051C79C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82100" y="4972050"/>
            <a:ext cx="828675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100" b="1">
                <a:solidFill>
                  <a:srgbClr val="F8FAFC"/>
                </a:solidFill>
              </a:defRPr>
            </a:pPr>
            <a:r>
              <a:rPr sz="2100" b="1">
                <a:solidFill>
                  <a:srgbClr val="F8FAFC"/>
                </a:solidFill>
              </a:rPr>
              <a:t>價格與量</a:t>
            </a:r>
          </a:p>
        </p:txBody>
      </p:sp>
      <p:sp>
        <p:nvSpPr>
          <p:cNvPr id="31" name="anatomy-4-body">
            <a:extLst xmlns:a="http://schemas.openxmlformats.org/drawingml/2006/main">
              <a:ext uri="{FF2B5EF4-FFF2-40B4-BE49-F238E27FC236}">
                <a16:creationId xmlns:a16="http://schemas.microsoft.com/office/drawing/2014/main" id="{69BAF18A-5D27-4605-8744-BC80E8F21E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82100" y="5334000"/>
            <a:ext cx="82867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0">
                <a:solidFill>
                  <a:srgbClr val="CBD5E1"/>
                </a:solidFill>
              </a:defRPr>
            </a:pPr>
            <a:r>
              <a:rPr sz="1725" b="0">
                <a:solidFill>
                  <a:srgbClr val="CBD5E1"/>
                </a:solidFill>
              </a:rPr>
              <a:t>先看漲跌幅與成交量，再打開 K 線確認位置。</a:t>
            </a:r>
          </a:p>
        </p:txBody>
      </p:sp>
      <p:sp>
        <p:nvSpPr>
          <p:cNvPr id="32" name="footer-risk">
            <a:extLst xmlns:a="http://schemas.openxmlformats.org/drawingml/2006/main">
              <a:ext uri="{FF2B5EF4-FFF2-40B4-BE49-F238E27FC236}">
                <a16:creationId xmlns:a16="http://schemas.microsoft.com/office/drawing/2014/main" id="{C3EB8388-29D2-4A80-961E-AFAEC540B2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9505950"/>
            <a:ext cx="1664970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 b="0">
                <a:solidFill>
                  <a:srgbClr val="94A3B8"/>
                </a:solidFill>
              </a:defRPr>
            </a:pPr>
            <a:r>
              <a:rPr sz="1125" b="0">
                <a:solidFill>
                  <a:srgbClr val="94A3B8"/>
                </a:solidFill>
              </a:rPr>
              <a:t>本簡報為產品操作教學與指標解讀，不構成投資建議。投資決策請自行判斷並自負風險。</a:t>
            </a:r>
          </a:p>
        </p:txBody>
      </p:sp>
    </p:spTree>
    <p:extLst>
      <p:ext uri="{BB962C8B-B14F-4D97-AF65-F5344CB8AC3E}">
        <p14:creationId xmlns:p14="http://schemas.microsoft.com/office/powerpoint/2010/main" val="1790565175"/>
      </p:ext>
    </p:extLst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canvas">
            <a:extLst xmlns:a="http://schemas.openxmlformats.org/drawingml/2006/main">
              <a:ext uri="{FF2B5EF4-FFF2-40B4-BE49-F238E27FC236}">
                <a16:creationId xmlns:a16="http://schemas.microsoft.com/office/drawing/2014/main" id="{BACCC5F4-C753-4094-807A-D2078FC93E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72A"/>
          </a:solidFill>
        </p:spPr>
      </p:sp>
      <p:sp>
        <p:nvSpPr>
          <p:cNvPr id="2" name="brand-label">
            <a:extLst xmlns:a="http://schemas.openxmlformats.org/drawingml/2006/main">
              <a:ext uri="{FF2B5EF4-FFF2-40B4-BE49-F238E27FC236}">
                <a16:creationId xmlns:a16="http://schemas.microsoft.com/office/drawing/2014/main" id="{D713DC7C-C6D6-4378-BD3A-69C36F015E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09600"/>
            <a:ext cx="20764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60A5FA"/>
                </a:solidFill>
              </a:defRPr>
            </a:pPr>
            <a:r>
              <a:rPr sz="1350" b="1">
                <a:solidFill>
                  <a:srgbClr val="60A5FA"/>
                </a:solidFill>
              </a:rPr>
              <a:t>TW Decision｜台股盤後決策</a:t>
            </a:r>
          </a:p>
        </p:txBody>
      </p:sp>
      <p:sp>
        <p:nvSpPr>
          <p:cNvPr id="3" name="page-label">
            <a:extLst xmlns:a="http://schemas.openxmlformats.org/drawingml/2006/main">
              <a:ext uri="{FF2B5EF4-FFF2-40B4-BE49-F238E27FC236}">
                <a16:creationId xmlns:a16="http://schemas.microsoft.com/office/drawing/2014/main" id="{1B15B040-0ECC-4B91-AF3F-60D0FBD2A0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297400" y="609600"/>
            <a:ext cx="1714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94A3B8"/>
                </a:solidFill>
              </a:defRPr>
            </a:pPr>
            <a:r>
              <a:rPr sz="1275" b="1">
                <a:solidFill>
                  <a:srgbClr val="94A3B8"/>
                </a:solidFill>
              </a:rPr>
              <a:t>05</a:t>
            </a:r>
          </a:p>
        </p:txBody>
      </p:sp>
      <p:sp>
        <p:nvSpPr>
          <p:cNvPr id="4" name="slide-title">
            <a:extLst xmlns:a="http://schemas.openxmlformats.org/drawingml/2006/main">
              <a:ext uri="{FF2B5EF4-FFF2-40B4-BE49-F238E27FC236}">
                <a16:creationId xmlns:a16="http://schemas.microsoft.com/office/drawing/2014/main" id="{6122970D-C87A-4686-A319-E4E5A8B591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104900"/>
            <a:ext cx="4114800" cy="6286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4050" b="1">
                <a:solidFill>
                  <a:srgbClr val="F8FAFC"/>
                </a:solidFill>
              </a:defRPr>
            </a:pPr>
            <a:r>
              <a:rPr sz="4050" b="1">
                <a:solidFill>
                  <a:srgbClr val="F8FAFC"/>
                </a:solidFill>
              </a:rPr>
              <a:t>四種投資觀點標籤</a:t>
            </a:r>
          </a:p>
        </p:txBody>
      </p:sp>
      <p:sp>
        <p:nvSpPr>
          <p:cNvPr id="5" name="slide-subtitle">
            <a:extLst xmlns:a="http://schemas.openxmlformats.org/drawingml/2006/main">
              <a:ext uri="{FF2B5EF4-FFF2-40B4-BE49-F238E27FC236}">
                <a16:creationId xmlns:a16="http://schemas.microsoft.com/office/drawing/2014/main" id="{EB1C4AD4-FCB1-4DC6-A50D-0176132CB2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828800"/>
            <a:ext cx="61912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 b="0">
                <a:solidFill>
                  <a:srgbClr val="CBD5E1"/>
                </a:solidFill>
              </a:defRPr>
            </a:pPr>
            <a:r>
              <a:rPr sz="1875" b="0">
                <a:solidFill>
                  <a:srgbClr val="CBD5E1"/>
                </a:solidFill>
              </a:rPr>
              <a:t>先用標籤抓方向，再看判斷理由確認是哪個技術條件觸發。</a:t>
            </a:r>
          </a:p>
        </p:txBody>
      </p:sp>
      <p:sp>
        <p:nvSpPr>
          <p:cNvPr id="6" name="badge-row-0">
            <a:extLst xmlns:a="http://schemas.openxmlformats.org/drawingml/2006/main">
              <a:ext uri="{FF2B5EF4-FFF2-40B4-BE49-F238E27FC236}">
                <a16:creationId xmlns:a16="http://schemas.microsoft.com/office/drawing/2014/main" id="{AAB0B443-1C00-45B0-907D-5BF97A2F72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404110"/>
            <a:ext cx="16649700" cy="822960"/>
          </a:xfrm>
          <a:prstGeom xmlns:a="http://schemas.openxmlformats.org/drawingml/2006/main" prst="roundRect">
            <a:avLst>
              <a:gd name="adj" fmla="val 13889"/>
            </a:avLst>
          </a:prstGeom>
          <a:solidFill xmlns:a="http://schemas.openxmlformats.org/drawingml/2006/main">
            <a:srgbClr val="1E293B"/>
          </a:solidFill>
          <a:ln xmlns:a="http://schemas.openxmlformats.org/drawingml/2006/main" w="9525">
            <a:solidFill>
              <a:srgbClr val="334155"/>
            </a:solidFill>
            <a:prstDash val="solid"/>
          </a:ln>
        </p:spPr>
      </p:sp>
      <p:sp>
        <p:nvSpPr>
          <p:cNvPr id="7" name="badge-row-pill-0">
            <a:extLst xmlns:a="http://schemas.openxmlformats.org/drawingml/2006/main">
              <a:ext uri="{FF2B5EF4-FFF2-40B4-BE49-F238E27FC236}">
                <a16:creationId xmlns:a16="http://schemas.microsoft.com/office/drawing/2014/main" id="{03246E76-ADBC-4C9D-96CC-D733AA0BF6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2590800"/>
            <a:ext cx="3851753" cy="4572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A855F7">
              <a:alpha val="16471"/>
            </a:srgbClr>
          </a:solidFill>
          <a:ln xmlns:a="http://schemas.openxmlformats.org/drawingml/2006/main" w="9525">
            <a:solidFill>
              <a:srgbClr val="A855F7"/>
            </a:solidFill>
            <a:prstDash val="solid"/>
          </a:ln>
        </p:spPr>
      </p:sp>
      <p:sp>
        <p:nvSpPr>
          <p:cNvPr id="8" name="badge-row-pill-0-text">
            <a:extLst xmlns:a="http://schemas.openxmlformats.org/drawingml/2006/main">
              <a:ext uri="{FF2B5EF4-FFF2-40B4-BE49-F238E27FC236}">
                <a16:creationId xmlns:a16="http://schemas.microsoft.com/office/drawing/2014/main" id="{6C39AF69-5DFC-4545-999C-86E22653AE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71750" y="2686050"/>
            <a:ext cx="8382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A855F7"/>
                </a:solidFill>
              </a:defRPr>
            </a:pPr>
            <a:r>
              <a:rPr sz="1650" b="1">
                <a:solidFill>
                  <a:srgbClr val="A855F7"/>
                </a:solidFill>
              </a:rPr>
              <a:t>突破成長</a:t>
            </a:r>
          </a:p>
        </p:txBody>
      </p:sp>
      <p:sp>
        <p:nvSpPr>
          <p:cNvPr id="9" name="badge-row-meaning-0">
            <a:extLst xmlns:a="http://schemas.openxmlformats.org/drawingml/2006/main">
              <a:ext uri="{FF2B5EF4-FFF2-40B4-BE49-F238E27FC236}">
                <a16:creationId xmlns:a16="http://schemas.microsoft.com/office/drawing/2014/main" id="{843B037E-81F4-4984-9660-3539117C17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81600" y="2667000"/>
            <a:ext cx="514350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 b="1">
                <a:solidFill>
                  <a:srgbClr val="F8FAFC"/>
                </a:solidFill>
              </a:defRPr>
            </a:pPr>
            <a:r>
              <a:rPr sz="1875" b="1">
                <a:solidFill>
                  <a:srgbClr val="F8FAFC"/>
                </a:solidFill>
              </a:rPr>
              <a:t>價格或動能出現突破</a:t>
            </a:r>
          </a:p>
        </p:txBody>
      </p:sp>
      <p:sp>
        <p:nvSpPr>
          <p:cNvPr id="10" name="badge-row-trigger-0">
            <a:extLst xmlns:a="http://schemas.openxmlformats.org/drawingml/2006/main">
              <a:ext uri="{FF2B5EF4-FFF2-40B4-BE49-F238E27FC236}">
                <a16:creationId xmlns:a16="http://schemas.microsoft.com/office/drawing/2014/main" id="{BD7E4F95-DF31-4423-A676-A1B03850FC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686050"/>
            <a:ext cx="66294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0">
                <a:solidFill>
                  <a:srgbClr val="CBD5E1"/>
                </a:solidFill>
              </a:defRPr>
            </a:pPr>
            <a:r>
              <a:rPr sz="1650" b="0">
                <a:solidFill>
                  <a:srgbClr val="CBD5E1"/>
                </a:solidFill>
              </a:rPr>
              <a:t>布林突破、爆量、MACD 金叉、CCI突破</a:t>
            </a:r>
          </a:p>
        </p:txBody>
      </p:sp>
      <p:sp>
        <p:nvSpPr>
          <p:cNvPr id="11" name="badge-row-1">
            <a:extLst xmlns:a="http://schemas.openxmlformats.org/drawingml/2006/main">
              <a:ext uri="{FF2B5EF4-FFF2-40B4-BE49-F238E27FC236}">
                <a16:creationId xmlns:a16="http://schemas.microsoft.com/office/drawing/2014/main" id="{F1B56268-AEDB-4E12-A5DA-3A3FC43560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379470"/>
            <a:ext cx="16649700" cy="822960"/>
          </a:xfrm>
          <a:prstGeom xmlns:a="http://schemas.openxmlformats.org/drawingml/2006/main" prst="roundRect">
            <a:avLst>
              <a:gd name="adj" fmla="val 13889"/>
            </a:avLst>
          </a:prstGeom>
          <a:solidFill xmlns:a="http://schemas.openxmlformats.org/drawingml/2006/main">
            <a:srgbClr val="172033"/>
          </a:solidFill>
          <a:ln xmlns:a="http://schemas.openxmlformats.org/drawingml/2006/main" w="9525">
            <a:solidFill>
              <a:srgbClr val="334155"/>
            </a:solidFill>
            <a:prstDash val="solid"/>
          </a:ln>
        </p:spPr>
      </p:sp>
      <p:sp>
        <p:nvSpPr>
          <p:cNvPr id="12" name="badge-row-pill-1">
            <a:extLst xmlns:a="http://schemas.openxmlformats.org/drawingml/2006/main">
              <a:ext uri="{FF2B5EF4-FFF2-40B4-BE49-F238E27FC236}">
                <a16:creationId xmlns:a16="http://schemas.microsoft.com/office/drawing/2014/main" id="{BD67D88E-BFA8-4B9F-A12D-521F030E30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562350"/>
            <a:ext cx="3851753" cy="4572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60A5FA">
              <a:alpha val="16471"/>
            </a:srgbClr>
          </a:solidFill>
          <a:ln xmlns:a="http://schemas.openxmlformats.org/drawingml/2006/main" w="9525">
            <a:solidFill>
              <a:srgbClr val="60A5FA"/>
            </a:solidFill>
            <a:prstDash val="solid"/>
          </a:ln>
        </p:spPr>
      </p:sp>
      <p:sp>
        <p:nvSpPr>
          <p:cNvPr id="13" name="badge-row-pill-1-text">
            <a:extLst xmlns:a="http://schemas.openxmlformats.org/drawingml/2006/main">
              <a:ext uri="{FF2B5EF4-FFF2-40B4-BE49-F238E27FC236}">
                <a16:creationId xmlns:a16="http://schemas.microsoft.com/office/drawing/2014/main" id="{2BA659FB-0FDB-4D09-A655-08E2E92465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71750" y="3657600"/>
            <a:ext cx="8382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60A5FA"/>
                </a:solidFill>
              </a:defRPr>
            </a:pPr>
            <a:r>
              <a:rPr sz="1650" b="1">
                <a:solidFill>
                  <a:srgbClr val="60A5FA"/>
                </a:solidFill>
              </a:rPr>
              <a:t>趨勢動能</a:t>
            </a:r>
          </a:p>
        </p:txBody>
      </p:sp>
      <p:sp>
        <p:nvSpPr>
          <p:cNvPr id="14" name="badge-row-meaning-1">
            <a:extLst xmlns:a="http://schemas.openxmlformats.org/drawingml/2006/main">
              <a:ext uri="{FF2B5EF4-FFF2-40B4-BE49-F238E27FC236}">
                <a16:creationId xmlns:a16="http://schemas.microsoft.com/office/drawing/2014/main" id="{1016C1DE-BAA7-4CF0-A7EA-D306D8E2DE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81600" y="3638550"/>
            <a:ext cx="514350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 b="1">
                <a:solidFill>
                  <a:srgbClr val="F8FAFC"/>
                </a:solidFill>
              </a:defRPr>
            </a:pPr>
            <a:r>
              <a:rPr sz="1875" b="1">
                <a:solidFill>
                  <a:srgbClr val="F8FAFC"/>
                </a:solidFill>
              </a:rPr>
              <a:t>趨勢結構偏多</a:t>
            </a:r>
          </a:p>
        </p:txBody>
      </p:sp>
      <p:sp>
        <p:nvSpPr>
          <p:cNvPr id="15" name="badge-row-trigger-1">
            <a:extLst xmlns:a="http://schemas.openxmlformats.org/drawingml/2006/main">
              <a:ext uri="{FF2B5EF4-FFF2-40B4-BE49-F238E27FC236}">
                <a16:creationId xmlns:a16="http://schemas.microsoft.com/office/drawing/2014/main" id="{A2369DCB-880E-4BFC-B682-FC889213D1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3657600"/>
            <a:ext cx="66294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0">
                <a:solidFill>
                  <a:srgbClr val="CBD5E1"/>
                </a:solidFill>
              </a:defRPr>
            </a:pPr>
            <a:r>
              <a:rPr sz="1650" b="0">
                <a:solidFill>
                  <a:srgbClr val="CBD5E1"/>
                </a:solidFill>
              </a:rPr>
              <a:t>均線多頭、OBV向上、強勢 / 飆股</a:t>
            </a:r>
          </a:p>
        </p:txBody>
      </p:sp>
      <p:sp>
        <p:nvSpPr>
          <p:cNvPr id="16" name="badge-row-2">
            <a:extLst xmlns:a="http://schemas.openxmlformats.org/drawingml/2006/main">
              <a:ext uri="{FF2B5EF4-FFF2-40B4-BE49-F238E27FC236}">
                <a16:creationId xmlns:a16="http://schemas.microsoft.com/office/drawing/2014/main" id="{C997F716-7DDE-479D-AB8C-828861A4A2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354830"/>
            <a:ext cx="16649700" cy="822960"/>
          </a:xfrm>
          <a:prstGeom xmlns:a="http://schemas.openxmlformats.org/drawingml/2006/main" prst="roundRect">
            <a:avLst>
              <a:gd name="adj" fmla="val 13889"/>
            </a:avLst>
          </a:prstGeom>
          <a:solidFill xmlns:a="http://schemas.openxmlformats.org/drawingml/2006/main">
            <a:srgbClr val="1E293B"/>
          </a:solidFill>
          <a:ln xmlns:a="http://schemas.openxmlformats.org/drawingml/2006/main" w="9525">
            <a:solidFill>
              <a:srgbClr val="334155"/>
            </a:solidFill>
            <a:prstDash val="solid"/>
          </a:ln>
        </p:spPr>
      </p:sp>
      <p:sp>
        <p:nvSpPr>
          <p:cNvPr id="17" name="badge-row-pill-2">
            <a:extLst xmlns:a="http://schemas.openxmlformats.org/drawingml/2006/main">
              <a:ext uri="{FF2B5EF4-FFF2-40B4-BE49-F238E27FC236}">
                <a16:creationId xmlns:a16="http://schemas.microsoft.com/office/drawing/2014/main" id="{21390750-B984-419A-B09D-BAC7BDDC4A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533900"/>
            <a:ext cx="3851753" cy="4572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22C55E">
              <a:alpha val="16471"/>
            </a:srgbClr>
          </a:solidFill>
          <a:ln xmlns:a="http://schemas.openxmlformats.org/drawingml/2006/main" w="9525">
            <a:solidFill>
              <a:srgbClr val="22C55E"/>
            </a:solidFill>
            <a:prstDash val="solid"/>
          </a:ln>
        </p:spPr>
      </p:sp>
      <p:sp>
        <p:nvSpPr>
          <p:cNvPr id="18" name="badge-row-pill-2-text">
            <a:extLst xmlns:a="http://schemas.openxmlformats.org/drawingml/2006/main">
              <a:ext uri="{FF2B5EF4-FFF2-40B4-BE49-F238E27FC236}">
                <a16:creationId xmlns:a16="http://schemas.microsoft.com/office/drawing/2014/main" id="{C054C8E2-E1D3-499D-9A7E-DD3FDDC247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71750" y="4629150"/>
            <a:ext cx="8382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22C55E"/>
                </a:solidFill>
              </a:defRPr>
            </a:pPr>
            <a:r>
              <a:rPr sz="1650" b="1">
                <a:solidFill>
                  <a:srgbClr val="22C55E"/>
                </a:solidFill>
              </a:rPr>
              <a:t>均值回歸</a:t>
            </a:r>
          </a:p>
        </p:txBody>
      </p:sp>
      <p:sp>
        <p:nvSpPr>
          <p:cNvPr id="19" name="badge-row-meaning-2">
            <a:extLst xmlns:a="http://schemas.openxmlformats.org/drawingml/2006/main">
              <a:ext uri="{FF2B5EF4-FFF2-40B4-BE49-F238E27FC236}">
                <a16:creationId xmlns:a16="http://schemas.microsoft.com/office/drawing/2014/main" id="{E7780FBB-EB90-465D-8C84-FD1A7E2F0D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81600" y="4610100"/>
            <a:ext cx="514350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 b="1">
                <a:solidFill>
                  <a:srgbClr val="F8FAFC"/>
                </a:solidFill>
              </a:defRPr>
            </a:pPr>
            <a:r>
              <a:rPr sz="1875" b="1">
                <a:solidFill>
                  <a:srgbClr val="F8FAFC"/>
                </a:solidFill>
              </a:rPr>
              <a:t>偏向低檔反彈或回到均線</a:t>
            </a:r>
          </a:p>
        </p:txBody>
      </p:sp>
      <p:sp>
        <p:nvSpPr>
          <p:cNvPr id="20" name="badge-row-trigger-2">
            <a:extLst xmlns:a="http://schemas.openxmlformats.org/drawingml/2006/main">
              <a:ext uri="{FF2B5EF4-FFF2-40B4-BE49-F238E27FC236}">
                <a16:creationId xmlns:a16="http://schemas.microsoft.com/office/drawing/2014/main" id="{92E378CF-27AD-44A9-BDC3-9277604609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4629150"/>
            <a:ext cx="66294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0">
                <a:solidFill>
                  <a:srgbClr val="CBD5E1"/>
                </a:solidFill>
              </a:defRPr>
            </a:pPr>
            <a:r>
              <a:rPr sz="1650" b="0">
                <a:solidFill>
                  <a:srgbClr val="CBD5E1"/>
                </a:solidFill>
              </a:rPr>
              <a:t>RSI超賣、負乖離、低檔金叉、Fib支撐</a:t>
            </a:r>
          </a:p>
        </p:txBody>
      </p:sp>
      <p:sp>
        <p:nvSpPr>
          <p:cNvPr id="21" name="badge-row-3">
            <a:extLst xmlns:a="http://schemas.openxmlformats.org/drawingml/2006/main">
              <a:ext uri="{FF2B5EF4-FFF2-40B4-BE49-F238E27FC236}">
                <a16:creationId xmlns:a16="http://schemas.microsoft.com/office/drawing/2014/main" id="{1A240416-D533-4636-8A89-EBE8C1D6D5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5330190"/>
            <a:ext cx="16649700" cy="822960"/>
          </a:xfrm>
          <a:prstGeom xmlns:a="http://schemas.openxmlformats.org/drawingml/2006/main" prst="roundRect">
            <a:avLst>
              <a:gd name="adj" fmla="val 13889"/>
            </a:avLst>
          </a:prstGeom>
          <a:solidFill xmlns:a="http://schemas.openxmlformats.org/drawingml/2006/main">
            <a:srgbClr val="172033"/>
          </a:solidFill>
          <a:ln xmlns:a="http://schemas.openxmlformats.org/drawingml/2006/main" w="9525">
            <a:solidFill>
              <a:srgbClr val="334155"/>
            </a:solidFill>
            <a:prstDash val="solid"/>
          </a:ln>
        </p:spPr>
      </p:sp>
      <p:sp>
        <p:nvSpPr>
          <p:cNvPr id="22" name="badge-row-pill-3">
            <a:extLst xmlns:a="http://schemas.openxmlformats.org/drawingml/2006/main">
              <a:ext uri="{FF2B5EF4-FFF2-40B4-BE49-F238E27FC236}">
                <a16:creationId xmlns:a16="http://schemas.microsoft.com/office/drawing/2014/main" id="{2154F16D-1B3F-4F02-B0E8-56FB8065F0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505450"/>
            <a:ext cx="3851753" cy="4572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EF4444">
              <a:alpha val="16471"/>
            </a:srgbClr>
          </a:solidFill>
          <a:ln xmlns:a="http://schemas.openxmlformats.org/drawingml/2006/main" w="9525">
            <a:solidFill>
              <a:srgbClr val="EF4444"/>
            </a:solidFill>
            <a:prstDash val="solid"/>
          </a:ln>
        </p:spPr>
      </p:sp>
      <p:sp>
        <p:nvSpPr>
          <p:cNvPr id="23" name="badge-row-pill-3-text">
            <a:extLst xmlns:a="http://schemas.openxmlformats.org/drawingml/2006/main">
              <a:ext uri="{FF2B5EF4-FFF2-40B4-BE49-F238E27FC236}">
                <a16:creationId xmlns:a16="http://schemas.microsoft.com/office/drawing/2014/main" id="{10B53795-4CF1-4409-A03B-18E24DF563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67000" y="5600700"/>
            <a:ext cx="6477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EF4444"/>
                </a:solidFill>
              </a:defRPr>
            </a:pPr>
            <a:r>
              <a:rPr sz="1650" b="1">
                <a:solidFill>
                  <a:srgbClr val="EF4444"/>
                </a:solidFill>
              </a:rPr>
              <a:t>高波動</a:t>
            </a:r>
          </a:p>
        </p:txBody>
      </p:sp>
      <p:sp>
        <p:nvSpPr>
          <p:cNvPr id="24" name="badge-row-meaning-3">
            <a:extLst xmlns:a="http://schemas.openxmlformats.org/drawingml/2006/main">
              <a:ext uri="{FF2B5EF4-FFF2-40B4-BE49-F238E27FC236}">
                <a16:creationId xmlns:a16="http://schemas.microsoft.com/office/drawing/2014/main" id="{CBB5F17F-4DCD-4878-9111-B7EA2EAF75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81600" y="5581650"/>
            <a:ext cx="514350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 b="1">
                <a:solidFill>
                  <a:srgbClr val="F8FAFC"/>
                </a:solidFill>
              </a:defRPr>
            </a:pPr>
            <a:r>
              <a:rPr sz="1875" b="1">
                <a:solidFill>
                  <a:srgbClr val="F8FAFC"/>
                </a:solidFill>
              </a:rPr>
              <a:t>當日漲跌幅已放大</a:t>
            </a:r>
          </a:p>
        </p:txBody>
      </p:sp>
      <p:sp>
        <p:nvSpPr>
          <p:cNvPr id="25" name="badge-row-trigger-3">
            <a:extLst xmlns:a="http://schemas.openxmlformats.org/drawingml/2006/main">
              <a:ext uri="{FF2B5EF4-FFF2-40B4-BE49-F238E27FC236}">
                <a16:creationId xmlns:a16="http://schemas.microsoft.com/office/drawing/2014/main" id="{E2763561-3C91-406F-A58B-13FFA529C3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5600700"/>
            <a:ext cx="66294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0">
                <a:solidFill>
                  <a:srgbClr val="CBD5E1"/>
                </a:solidFill>
              </a:defRPr>
            </a:pPr>
            <a:r>
              <a:rPr sz="1650" b="0">
                <a:solidFill>
                  <a:srgbClr val="CBD5E1"/>
                </a:solidFill>
              </a:rPr>
              <a:t>漲跌幅達 7% 以上</a:t>
            </a:r>
          </a:p>
        </p:txBody>
      </p:sp>
      <p:sp>
        <p:nvSpPr>
          <p:cNvPr id="26" name="footer-risk">
            <a:extLst xmlns:a="http://schemas.openxmlformats.org/drawingml/2006/main">
              <a:ext uri="{FF2B5EF4-FFF2-40B4-BE49-F238E27FC236}">
                <a16:creationId xmlns:a16="http://schemas.microsoft.com/office/drawing/2014/main" id="{006E1366-DF04-4E7B-928C-38CA99821C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9505950"/>
            <a:ext cx="1664970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 b="0">
                <a:solidFill>
                  <a:srgbClr val="94A3B8"/>
                </a:solidFill>
              </a:defRPr>
            </a:pPr>
            <a:r>
              <a:rPr sz="1125" b="0">
                <a:solidFill>
                  <a:srgbClr val="94A3B8"/>
                </a:solidFill>
              </a:rPr>
              <a:t>本簡報為產品操作教學與指標解讀，不構成投資建議。投資決策請自行判斷並自負風險。</a:t>
            </a:r>
          </a:p>
        </p:txBody>
      </p:sp>
    </p:spTree>
    <p:extLst>
      <p:ext uri="{BB962C8B-B14F-4D97-AF65-F5344CB8AC3E}">
        <p14:creationId xmlns:p14="http://schemas.microsoft.com/office/powerpoint/2010/main" val="1142273222"/>
      </p:ext>
    </p:extLst>
  </p:cSld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canvas">
            <a:extLst xmlns:a="http://schemas.openxmlformats.org/drawingml/2006/main">
              <a:ext uri="{FF2B5EF4-FFF2-40B4-BE49-F238E27FC236}">
                <a16:creationId xmlns:a16="http://schemas.microsoft.com/office/drawing/2014/main" id="{D8AEFF94-8068-4258-9F62-6E0FE65723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72A"/>
          </a:solidFill>
        </p:spPr>
      </p:sp>
      <p:sp>
        <p:nvSpPr>
          <p:cNvPr id="2" name="brand-label">
            <a:extLst xmlns:a="http://schemas.openxmlformats.org/drawingml/2006/main">
              <a:ext uri="{FF2B5EF4-FFF2-40B4-BE49-F238E27FC236}">
                <a16:creationId xmlns:a16="http://schemas.microsoft.com/office/drawing/2014/main" id="{AFE9B5A7-AAEB-47BE-95DA-F06A34609A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09600"/>
            <a:ext cx="20764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60A5FA"/>
                </a:solidFill>
              </a:defRPr>
            </a:pPr>
            <a:r>
              <a:rPr sz="1350" b="1">
                <a:solidFill>
                  <a:srgbClr val="60A5FA"/>
                </a:solidFill>
              </a:rPr>
              <a:t>TW Decision｜台股盤後決策</a:t>
            </a:r>
          </a:p>
        </p:txBody>
      </p:sp>
      <p:sp>
        <p:nvSpPr>
          <p:cNvPr id="3" name="page-label">
            <a:extLst xmlns:a="http://schemas.openxmlformats.org/drawingml/2006/main">
              <a:ext uri="{FF2B5EF4-FFF2-40B4-BE49-F238E27FC236}">
                <a16:creationId xmlns:a16="http://schemas.microsoft.com/office/drawing/2014/main" id="{F8730F20-5075-4374-A762-F9F2F7F66D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297400" y="609600"/>
            <a:ext cx="1714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94A3B8"/>
                </a:solidFill>
              </a:defRPr>
            </a:pPr>
            <a:r>
              <a:rPr sz="1275" b="1">
                <a:solidFill>
                  <a:srgbClr val="94A3B8"/>
                </a:solidFill>
              </a:rPr>
              <a:t>06</a:t>
            </a:r>
          </a:p>
        </p:txBody>
      </p:sp>
      <p:sp>
        <p:nvSpPr>
          <p:cNvPr id="4" name="slide-title">
            <a:extLst xmlns:a="http://schemas.openxmlformats.org/drawingml/2006/main">
              <a:ext uri="{FF2B5EF4-FFF2-40B4-BE49-F238E27FC236}">
                <a16:creationId xmlns:a16="http://schemas.microsoft.com/office/drawing/2014/main" id="{BDE4D651-BCA4-4422-8226-BCE35CA8FC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104900"/>
            <a:ext cx="2571750" cy="6286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4050" b="1">
                <a:solidFill>
                  <a:srgbClr val="F8FAFC"/>
                </a:solidFill>
              </a:defRPr>
            </a:pPr>
            <a:r>
              <a:rPr sz="4050" b="1">
                <a:solidFill>
                  <a:srgbClr val="F8FAFC"/>
                </a:solidFill>
              </a:rPr>
              <a:t>評級怎麼來</a:t>
            </a:r>
          </a:p>
        </p:txBody>
      </p:sp>
      <p:sp>
        <p:nvSpPr>
          <p:cNvPr id="5" name="slide-subtitle">
            <a:extLst xmlns:a="http://schemas.openxmlformats.org/drawingml/2006/main">
              <a:ext uri="{FF2B5EF4-FFF2-40B4-BE49-F238E27FC236}">
                <a16:creationId xmlns:a16="http://schemas.microsoft.com/office/drawing/2014/main" id="{FE9D4C64-4526-4D5E-A289-2049752D6F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828800"/>
            <a:ext cx="85725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 b="0">
                <a:solidFill>
                  <a:srgbClr val="CBD5E1"/>
                </a:solidFill>
              </a:defRPr>
            </a:pPr>
            <a:r>
              <a:rPr sz="1875" b="0">
                <a:solidFill>
                  <a:srgbClr val="CBD5E1"/>
                </a:solidFill>
              </a:rPr>
              <a:t>系統只把「有加分的訊號」計入分數，部分反彈或資料品質訊號只當作理由顯示。</a:t>
            </a:r>
          </a:p>
        </p:txBody>
      </p:sp>
      <p:sp>
        <p:nvSpPr>
          <p:cNvPr id="6" name="rating-rocket">
            <a:extLst xmlns:a="http://schemas.openxmlformats.org/drawingml/2006/main">
              <a:ext uri="{FF2B5EF4-FFF2-40B4-BE49-F238E27FC236}">
                <a16:creationId xmlns:a16="http://schemas.microsoft.com/office/drawing/2014/main" id="{BDEC31AE-8E23-41A1-BC0E-F023681EC3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404110"/>
            <a:ext cx="8561070" cy="762000"/>
          </a:xfrm>
          <a:prstGeom xmlns:a="http://schemas.openxmlformats.org/drawingml/2006/main" prst="roundRect">
            <a:avLst>
              <a:gd name="adj" fmla="val 17500"/>
            </a:avLst>
          </a:prstGeom>
          <a:solidFill xmlns:a="http://schemas.openxmlformats.org/drawingml/2006/main">
            <a:srgbClr val="1E293B"/>
          </a:solidFill>
          <a:ln xmlns:a="http://schemas.openxmlformats.org/drawingml/2006/main" w="9525">
            <a:solidFill>
              <a:srgbClr val="334155"/>
            </a:solidFill>
            <a:prstDash val="solid"/>
          </a:ln>
        </p:spPr>
      </p:sp>
      <p:sp>
        <p:nvSpPr>
          <p:cNvPr id="7" name="rating-rocket-label">
            <a:extLst xmlns:a="http://schemas.openxmlformats.org/drawingml/2006/main">
              <a:ext uri="{FF2B5EF4-FFF2-40B4-BE49-F238E27FC236}">
                <a16:creationId xmlns:a16="http://schemas.microsoft.com/office/drawing/2014/main" id="{F5355C54-35A2-4621-B65D-AD933E5C71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2609850"/>
            <a:ext cx="1562100" cy="342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250" b="1">
                <a:solidFill>
                  <a:srgbClr val="EF4444"/>
                </a:solidFill>
              </a:defRPr>
            </a:pPr>
            <a:r>
              <a:rPr sz="2250" b="1">
                <a:solidFill>
                  <a:srgbClr val="EF4444"/>
                </a:solidFill>
              </a:rPr>
              <a:t>飆股</a:t>
            </a:r>
          </a:p>
        </p:txBody>
      </p:sp>
      <p:sp>
        <p:nvSpPr>
          <p:cNvPr id="8" name="rating-rocket-score">
            <a:extLst xmlns:a="http://schemas.openxmlformats.org/drawingml/2006/main">
              <a:ext uri="{FF2B5EF4-FFF2-40B4-BE49-F238E27FC236}">
                <a16:creationId xmlns:a16="http://schemas.microsoft.com/office/drawing/2014/main" id="{6CE999B7-6ADF-4B4B-B8EC-9A93718743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38450" y="2647950"/>
            <a:ext cx="22669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1">
                <a:solidFill>
                  <a:srgbClr val="CBD5E1"/>
                </a:solidFill>
              </a:defRPr>
            </a:pPr>
            <a:r>
              <a:rPr sz="1725" b="1">
                <a:solidFill>
                  <a:srgbClr val="CBD5E1"/>
                </a:solidFill>
              </a:rPr>
              <a:t>score &gt;= 6</a:t>
            </a:r>
          </a:p>
        </p:txBody>
      </p:sp>
      <p:sp>
        <p:nvSpPr>
          <p:cNvPr id="9" name="rating-rocket-body">
            <a:extLst xmlns:a="http://schemas.openxmlformats.org/drawingml/2006/main">
              <a:ext uri="{FF2B5EF4-FFF2-40B4-BE49-F238E27FC236}">
                <a16:creationId xmlns:a16="http://schemas.microsoft.com/office/drawing/2014/main" id="{2A2138AD-28A8-4CBA-AAD8-D440AEC81F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4950" y="2647950"/>
            <a:ext cx="38290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0">
                <a:solidFill>
                  <a:srgbClr val="CBD5E1"/>
                </a:solidFill>
              </a:defRPr>
            </a:pPr>
            <a:r>
              <a:rPr sz="1650" b="0">
                <a:solidFill>
                  <a:srgbClr val="CBD5E1"/>
                </a:solidFill>
              </a:rPr>
              <a:t>多個強勢加分訊號同時出現。</a:t>
            </a:r>
          </a:p>
        </p:txBody>
      </p:sp>
      <p:sp>
        <p:nvSpPr>
          <p:cNvPr id="10" name="rating-strong">
            <a:extLst xmlns:a="http://schemas.openxmlformats.org/drawingml/2006/main">
              <a:ext uri="{FF2B5EF4-FFF2-40B4-BE49-F238E27FC236}">
                <a16:creationId xmlns:a16="http://schemas.microsoft.com/office/drawing/2014/main" id="{705F7124-B7DC-48D4-A0BC-FBFFD22D35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337560"/>
            <a:ext cx="8561070" cy="762000"/>
          </a:xfrm>
          <a:prstGeom xmlns:a="http://schemas.openxmlformats.org/drawingml/2006/main" prst="roundRect">
            <a:avLst>
              <a:gd name="adj" fmla="val 17500"/>
            </a:avLst>
          </a:prstGeom>
          <a:solidFill xmlns:a="http://schemas.openxmlformats.org/drawingml/2006/main">
            <a:srgbClr val="1E293B"/>
          </a:solidFill>
          <a:ln xmlns:a="http://schemas.openxmlformats.org/drawingml/2006/main" w="9525">
            <a:solidFill>
              <a:srgbClr val="334155"/>
            </a:solidFill>
            <a:prstDash val="solid"/>
          </a:ln>
        </p:spPr>
      </p:sp>
      <p:sp>
        <p:nvSpPr>
          <p:cNvPr id="11" name="rating-strong-label">
            <a:extLst xmlns:a="http://schemas.openxmlformats.org/drawingml/2006/main">
              <a:ext uri="{FF2B5EF4-FFF2-40B4-BE49-F238E27FC236}">
                <a16:creationId xmlns:a16="http://schemas.microsoft.com/office/drawing/2014/main" id="{CF6AFC8E-A59E-470C-857B-EA0216789B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543300"/>
            <a:ext cx="1562100" cy="342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250" b="1">
                <a:solidFill>
                  <a:srgbClr val="F59E0B"/>
                </a:solidFill>
              </a:defRPr>
            </a:pPr>
            <a:r>
              <a:rPr sz="2250" b="1">
                <a:solidFill>
                  <a:srgbClr val="F59E0B"/>
                </a:solidFill>
              </a:rPr>
              <a:t>強勢</a:t>
            </a:r>
          </a:p>
        </p:txBody>
      </p:sp>
      <p:sp>
        <p:nvSpPr>
          <p:cNvPr id="12" name="rating-strong-score">
            <a:extLst xmlns:a="http://schemas.openxmlformats.org/drawingml/2006/main">
              <a:ext uri="{FF2B5EF4-FFF2-40B4-BE49-F238E27FC236}">
                <a16:creationId xmlns:a16="http://schemas.microsoft.com/office/drawing/2014/main" id="{0C2AA183-7EDA-4ED3-8796-3A0652E8DD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38450" y="3581400"/>
            <a:ext cx="22669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1">
                <a:solidFill>
                  <a:srgbClr val="CBD5E1"/>
                </a:solidFill>
              </a:defRPr>
            </a:pPr>
            <a:r>
              <a:rPr sz="1725" b="1">
                <a:solidFill>
                  <a:srgbClr val="CBD5E1"/>
                </a:solidFill>
              </a:rPr>
              <a:t>score &gt;= 4</a:t>
            </a:r>
          </a:p>
        </p:txBody>
      </p:sp>
      <p:sp>
        <p:nvSpPr>
          <p:cNvPr id="13" name="rating-strong-body">
            <a:extLst xmlns:a="http://schemas.openxmlformats.org/drawingml/2006/main">
              <a:ext uri="{FF2B5EF4-FFF2-40B4-BE49-F238E27FC236}">
                <a16:creationId xmlns:a16="http://schemas.microsoft.com/office/drawing/2014/main" id="{B49670D8-B61B-49E7-958D-89A8FEC3FB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4950" y="3581400"/>
            <a:ext cx="38290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0">
                <a:solidFill>
                  <a:srgbClr val="CBD5E1"/>
                </a:solidFill>
              </a:defRPr>
            </a:pPr>
            <a:r>
              <a:rPr sz="1650" b="0">
                <a:solidFill>
                  <a:srgbClr val="CBD5E1"/>
                </a:solidFill>
              </a:rPr>
              <a:t>技術條件已有明顯偏多組合。</a:t>
            </a:r>
          </a:p>
        </p:txBody>
      </p:sp>
      <p:sp>
        <p:nvSpPr>
          <p:cNvPr id="14" name="rating-weak">
            <a:extLst xmlns:a="http://schemas.openxmlformats.org/drawingml/2006/main">
              <a:ext uri="{FF2B5EF4-FFF2-40B4-BE49-F238E27FC236}">
                <a16:creationId xmlns:a16="http://schemas.microsoft.com/office/drawing/2014/main" id="{AF592B73-1F66-44A8-ACBB-6444B591D2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271010"/>
            <a:ext cx="8561070" cy="944880"/>
          </a:xfrm>
          <a:prstGeom xmlns:a="http://schemas.openxmlformats.org/drawingml/2006/main" prst="roundRect">
            <a:avLst>
              <a:gd name="adj" fmla="val 14113"/>
            </a:avLst>
          </a:prstGeom>
          <a:solidFill xmlns:a="http://schemas.openxmlformats.org/drawingml/2006/main">
            <a:srgbClr val="1E293B"/>
          </a:solidFill>
          <a:ln xmlns:a="http://schemas.openxmlformats.org/drawingml/2006/main" w="9525">
            <a:solidFill>
              <a:srgbClr val="334155"/>
            </a:solidFill>
            <a:prstDash val="solid"/>
          </a:ln>
        </p:spPr>
      </p:sp>
      <p:sp>
        <p:nvSpPr>
          <p:cNvPr id="15" name="rating-weak-label">
            <a:extLst xmlns:a="http://schemas.openxmlformats.org/drawingml/2006/main">
              <a:ext uri="{FF2B5EF4-FFF2-40B4-BE49-F238E27FC236}">
                <a16:creationId xmlns:a16="http://schemas.microsoft.com/office/drawing/2014/main" id="{98D84AA7-432B-46C4-940B-3223709274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572000"/>
            <a:ext cx="1562100" cy="342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250" b="1">
                <a:solidFill>
                  <a:srgbClr val="94A3B8"/>
                </a:solidFill>
              </a:defRPr>
            </a:pPr>
            <a:r>
              <a:rPr sz="2250" b="1">
                <a:solidFill>
                  <a:srgbClr val="94A3B8"/>
                </a:solidFill>
              </a:rPr>
              <a:t>弱勢</a:t>
            </a:r>
          </a:p>
        </p:txBody>
      </p:sp>
      <p:sp>
        <p:nvSpPr>
          <p:cNvPr id="16" name="rating-weak-score">
            <a:extLst xmlns:a="http://schemas.openxmlformats.org/drawingml/2006/main">
              <a:ext uri="{FF2B5EF4-FFF2-40B4-BE49-F238E27FC236}">
                <a16:creationId xmlns:a16="http://schemas.microsoft.com/office/drawing/2014/main" id="{CFF33650-4FF6-43D8-813F-C1F1C9724A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38450" y="4476750"/>
            <a:ext cx="2266950" cy="533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1">
                <a:solidFill>
                  <a:srgbClr val="CBD5E1"/>
                </a:solidFill>
              </a:defRPr>
            </a:pPr>
            <a:r>
              <a:rPr sz="1725" b="1">
                <a:solidFill>
                  <a:srgbClr val="CBD5E1"/>
                </a:solidFill>
              </a:rPr>
              <a:t>收盤 &lt; MA20 且 OBV 向下</a:t>
            </a:r>
          </a:p>
        </p:txBody>
      </p:sp>
      <p:sp>
        <p:nvSpPr>
          <p:cNvPr id="17" name="rating-weak-body">
            <a:extLst xmlns:a="http://schemas.openxmlformats.org/drawingml/2006/main">
              <a:ext uri="{FF2B5EF4-FFF2-40B4-BE49-F238E27FC236}">
                <a16:creationId xmlns:a16="http://schemas.microsoft.com/office/drawing/2014/main" id="{C37692D4-B7EF-4DA0-80A0-76B2E94FC0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4950" y="4610100"/>
            <a:ext cx="38290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0">
                <a:solidFill>
                  <a:srgbClr val="CBD5E1"/>
                </a:solidFill>
              </a:defRPr>
            </a:pPr>
            <a:r>
              <a:rPr sz="1650" b="0">
                <a:solidFill>
                  <a:srgbClr val="CBD5E1"/>
                </a:solidFill>
              </a:rPr>
              <a:t>價格與量能同步偏弱。</a:t>
            </a:r>
          </a:p>
        </p:txBody>
      </p:sp>
      <p:sp>
        <p:nvSpPr>
          <p:cNvPr id="18" name="rating-normal">
            <a:extLst xmlns:a="http://schemas.openxmlformats.org/drawingml/2006/main">
              <a:ext uri="{FF2B5EF4-FFF2-40B4-BE49-F238E27FC236}">
                <a16:creationId xmlns:a16="http://schemas.microsoft.com/office/drawing/2014/main" id="{135B6EF9-2285-4940-B00D-2B3921A298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5387340"/>
            <a:ext cx="8561070" cy="762000"/>
          </a:xfrm>
          <a:prstGeom xmlns:a="http://schemas.openxmlformats.org/drawingml/2006/main" prst="roundRect">
            <a:avLst>
              <a:gd name="adj" fmla="val 17500"/>
            </a:avLst>
          </a:prstGeom>
          <a:solidFill xmlns:a="http://schemas.openxmlformats.org/drawingml/2006/main">
            <a:srgbClr val="1E293B"/>
          </a:solidFill>
          <a:ln xmlns:a="http://schemas.openxmlformats.org/drawingml/2006/main" w="9525">
            <a:solidFill>
              <a:srgbClr val="334155"/>
            </a:solidFill>
            <a:prstDash val="solid"/>
          </a:ln>
        </p:spPr>
      </p:sp>
      <p:sp>
        <p:nvSpPr>
          <p:cNvPr id="19" name="rating-normal-label">
            <a:extLst xmlns:a="http://schemas.openxmlformats.org/drawingml/2006/main">
              <a:ext uri="{FF2B5EF4-FFF2-40B4-BE49-F238E27FC236}">
                <a16:creationId xmlns:a16="http://schemas.microsoft.com/office/drawing/2014/main" id="{42AA7E72-2452-433C-A247-7F2A1D75D6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600700"/>
            <a:ext cx="1562100" cy="342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250" b="1">
                <a:solidFill>
                  <a:srgbClr val="60A5FA"/>
                </a:solidFill>
              </a:defRPr>
            </a:pPr>
            <a:r>
              <a:rPr sz="2250" b="1">
                <a:solidFill>
                  <a:srgbClr val="60A5FA"/>
                </a:solidFill>
              </a:rPr>
              <a:t>普通</a:t>
            </a:r>
          </a:p>
        </p:txBody>
      </p:sp>
      <p:sp>
        <p:nvSpPr>
          <p:cNvPr id="20" name="rating-normal-score">
            <a:extLst xmlns:a="http://schemas.openxmlformats.org/drawingml/2006/main">
              <a:ext uri="{FF2B5EF4-FFF2-40B4-BE49-F238E27FC236}">
                <a16:creationId xmlns:a16="http://schemas.microsoft.com/office/drawing/2014/main" id="{58D4D22A-682B-4847-AA0C-23B5CEEFD4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38450" y="5638800"/>
            <a:ext cx="22669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 b="1">
                <a:solidFill>
                  <a:srgbClr val="CBD5E1"/>
                </a:solidFill>
              </a:defRPr>
            </a:pPr>
            <a:r>
              <a:rPr sz="1725" b="1">
                <a:solidFill>
                  <a:srgbClr val="CBD5E1"/>
                </a:solidFill>
              </a:rPr>
              <a:t>其餘狀態</a:t>
            </a:r>
          </a:p>
        </p:txBody>
      </p:sp>
      <p:sp>
        <p:nvSpPr>
          <p:cNvPr id="21" name="rating-normal-body">
            <a:extLst xmlns:a="http://schemas.openxmlformats.org/drawingml/2006/main">
              <a:ext uri="{FF2B5EF4-FFF2-40B4-BE49-F238E27FC236}">
                <a16:creationId xmlns:a16="http://schemas.microsoft.com/office/drawing/2014/main" id="{78D68525-D9CD-4217-BE1C-8D8525D382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4950" y="5638800"/>
            <a:ext cx="38290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0">
                <a:solidFill>
                  <a:srgbClr val="CBD5E1"/>
                </a:solidFill>
              </a:defRPr>
            </a:pPr>
            <a:r>
              <a:rPr sz="1650" b="0">
                <a:solidFill>
                  <a:srgbClr val="CBD5E1"/>
                </a:solidFill>
              </a:rPr>
              <a:t>訊號不足，先觀察，不急著判斷。</a:t>
            </a:r>
          </a:p>
        </p:txBody>
      </p:sp>
      <p:sp>
        <p:nvSpPr>
          <p:cNvPr id="22" name="rating-note">
            <a:extLst xmlns:a="http://schemas.openxmlformats.org/drawingml/2006/main">
              <a:ext uri="{FF2B5EF4-FFF2-40B4-BE49-F238E27FC236}">
                <a16:creationId xmlns:a16="http://schemas.microsoft.com/office/drawing/2014/main" id="{E8A1A330-4A3D-4919-992F-499478B934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23120" y="2404110"/>
            <a:ext cx="7745730" cy="6816090"/>
          </a:xfrm>
          <a:prstGeom xmlns:a="http://schemas.openxmlformats.org/drawingml/2006/main" prst="roundRect">
            <a:avLst>
              <a:gd name="adj" fmla="val 2515"/>
            </a:avLst>
          </a:prstGeom>
          <a:solidFill xmlns:a="http://schemas.openxmlformats.org/drawingml/2006/main">
            <a:srgbClr val="1E293B"/>
          </a:solidFill>
          <a:ln xmlns:a="http://schemas.openxmlformats.org/drawingml/2006/main" w="9525">
            <a:solidFill>
              <a:srgbClr val="334155"/>
            </a:solidFill>
            <a:prstDash val="solid"/>
          </a:ln>
        </p:spPr>
      </p:sp>
      <p:sp>
        <p:nvSpPr>
          <p:cNvPr id="23" name="rating-note-title">
            <a:extLst xmlns:a="http://schemas.openxmlformats.org/drawingml/2006/main">
              <a:ext uri="{FF2B5EF4-FFF2-40B4-BE49-F238E27FC236}">
                <a16:creationId xmlns:a16="http://schemas.microsoft.com/office/drawing/2014/main" id="{BF49361F-9686-458C-999F-0CE2EEA9FB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58400" y="4838700"/>
            <a:ext cx="7067550" cy="495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F8FAFC"/>
                </a:solidFill>
              </a:defRPr>
            </a:pPr>
            <a:r>
              <a:rPr sz="3150" b="1">
                <a:solidFill>
                  <a:srgbClr val="F8FAFC"/>
                </a:solidFill>
              </a:rPr>
              <a:t>評級不是買賣建議</a:t>
            </a:r>
          </a:p>
        </p:txBody>
      </p:sp>
      <p:sp>
        <p:nvSpPr>
          <p:cNvPr id="24" name="rating-note-body">
            <a:extLst xmlns:a="http://schemas.openxmlformats.org/drawingml/2006/main">
              <a:ext uri="{FF2B5EF4-FFF2-40B4-BE49-F238E27FC236}">
                <a16:creationId xmlns:a16="http://schemas.microsoft.com/office/drawing/2014/main" id="{7D7440CA-0F1F-40CE-B66E-92D79C59EE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58400" y="5505450"/>
            <a:ext cx="7067550" cy="6286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025" b="0">
                <a:solidFill>
                  <a:srgbClr val="CBD5E1"/>
                </a:solidFill>
              </a:defRPr>
            </a:pPr>
            <a:r>
              <a:rPr sz="2025" b="0">
                <a:solidFill>
                  <a:srgbClr val="CBD5E1"/>
                </a:solidFill>
              </a:rPr>
              <a:t>它只是把當日技術條件整理成優先順序。你仍要打開 K 線，看位置、量能、是否已經過熱。</a:t>
            </a:r>
          </a:p>
        </p:txBody>
      </p:sp>
      <p:sp>
        <p:nvSpPr>
          <p:cNvPr id="25" name="rating-note-rule">
            <a:extLst xmlns:a="http://schemas.openxmlformats.org/drawingml/2006/main">
              <a:ext uri="{FF2B5EF4-FFF2-40B4-BE49-F238E27FC236}">
                <a16:creationId xmlns:a16="http://schemas.microsoft.com/office/drawing/2014/main" id="{AB706C11-7857-4880-9A66-B543644DB1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58400" y="6305550"/>
            <a:ext cx="70675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34155"/>
          </a:solidFill>
          <a:ln xmlns:a="http://schemas.openxmlformats.org/drawingml/2006/main" w="0">
            <a:solidFill>
              <a:srgbClr val="334155"/>
            </a:solidFill>
            <a:prstDash val="solid"/>
          </a:ln>
        </p:spPr>
      </p:sp>
      <p:sp>
        <p:nvSpPr>
          <p:cNvPr id="26" name="rating-note-tip">
            <a:extLst xmlns:a="http://schemas.openxmlformats.org/drawingml/2006/main">
              <a:ext uri="{FF2B5EF4-FFF2-40B4-BE49-F238E27FC236}">
                <a16:creationId xmlns:a16="http://schemas.microsoft.com/office/drawing/2014/main" id="{72FC7EF8-3F96-4C83-ACE5-EB4E3EDE1D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58400" y="6515100"/>
            <a:ext cx="70675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1">
                <a:solidFill>
                  <a:srgbClr val="60A5FA"/>
                </a:solidFill>
              </a:defRPr>
            </a:pPr>
            <a:r>
              <a:rPr sz="1800" b="1">
                <a:solidFill>
                  <a:srgbClr val="60A5FA"/>
                </a:solidFill>
              </a:rPr>
              <a:t>建議：先看飆股 / 強勢，再把想追蹤的加入自選股。</a:t>
            </a:r>
          </a:p>
        </p:txBody>
      </p:sp>
      <p:sp>
        <p:nvSpPr>
          <p:cNvPr id="27" name="footer-risk">
            <a:extLst xmlns:a="http://schemas.openxmlformats.org/drawingml/2006/main">
              <a:ext uri="{FF2B5EF4-FFF2-40B4-BE49-F238E27FC236}">
                <a16:creationId xmlns:a16="http://schemas.microsoft.com/office/drawing/2014/main" id="{4A41CA87-3B82-46CD-B25D-ADFBA9BF00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9505950"/>
            <a:ext cx="1664970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 b="0">
                <a:solidFill>
                  <a:srgbClr val="94A3B8"/>
                </a:solidFill>
              </a:defRPr>
            </a:pPr>
            <a:r>
              <a:rPr sz="1125" b="0">
                <a:solidFill>
                  <a:srgbClr val="94A3B8"/>
                </a:solidFill>
              </a:rPr>
              <a:t>本簡報為產品操作教學與指標解讀，不構成投資建議。投資決策請自行判斷並自負風險。</a:t>
            </a:r>
          </a:p>
        </p:txBody>
      </p:sp>
    </p:spTree>
    <p:extLst>
      <p:ext uri="{BB962C8B-B14F-4D97-AF65-F5344CB8AC3E}">
        <p14:creationId xmlns:p14="http://schemas.microsoft.com/office/powerpoint/2010/main" val="1474180082"/>
      </p:ext>
    </p:extLst>
  </p:cSld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canvas">
            <a:extLst xmlns:a="http://schemas.openxmlformats.org/drawingml/2006/main">
              <a:ext uri="{FF2B5EF4-FFF2-40B4-BE49-F238E27FC236}">
                <a16:creationId xmlns:a16="http://schemas.microsoft.com/office/drawing/2014/main" id="{885F8FF4-367F-4675-8EC4-6E174FC2D6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72A"/>
          </a:solidFill>
        </p:spPr>
      </p:sp>
      <p:sp>
        <p:nvSpPr>
          <p:cNvPr id="2" name="brand-label">
            <a:extLst xmlns:a="http://schemas.openxmlformats.org/drawingml/2006/main">
              <a:ext uri="{FF2B5EF4-FFF2-40B4-BE49-F238E27FC236}">
                <a16:creationId xmlns:a16="http://schemas.microsoft.com/office/drawing/2014/main" id="{8D78AB7E-F3B2-47C3-9CB3-18B7AAB64C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09600"/>
            <a:ext cx="20764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60A5FA"/>
                </a:solidFill>
              </a:defRPr>
            </a:pPr>
            <a:r>
              <a:rPr sz="1350" b="1">
                <a:solidFill>
                  <a:srgbClr val="60A5FA"/>
                </a:solidFill>
              </a:rPr>
              <a:t>TW Decision｜台股盤後決策</a:t>
            </a:r>
          </a:p>
        </p:txBody>
      </p:sp>
      <p:sp>
        <p:nvSpPr>
          <p:cNvPr id="3" name="page-label">
            <a:extLst xmlns:a="http://schemas.openxmlformats.org/drawingml/2006/main">
              <a:ext uri="{FF2B5EF4-FFF2-40B4-BE49-F238E27FC236}">
                <a16:creationId xmlns:a16="http://schemas.microsoft.com/office/drawing/2014/main" id="{063A373B-52C8-4B01-9C36-8FB8BB02CD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297400" y="609600"/>
            <a:ext cx="1714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94A3B8"/>
                </a:solidFill>
              </a:defRPr>
            </a:pPr>
            <a:r>
              <a:rPr sz="1275" b="1">
                <a:solidFill>
                  <a:srgbClr val="94A3B8"/>
                </a:solidFill>
              </a:rPr>
              <a:t>07</a:t>
            </a:r>
          </a:p>
        </p:txBody>
      </p:sp>
      <p:sp>
        <p:nvSpPr>
          <p:cNvPr id="4" name="slide-title">
            <a:extLst xmlns:a="http://schemas.openxmlformats.org/drawingml/2006/main">
              <a:ext uri="{FF2B5EF4-FFF2-40B4-BE49-F238E27FC236}">
                <a16:creationId xmlns:a16="http://schemas.microsoft.com/office/drawing/2014/main" id="{7A9BCE23-C350-4231-A91C-95415C16F0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104900"/>
            <a:ext cx="5657850" cy="6286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4050" b="1">
                <a:solidFill>
                  <a:srgbClr val="F8FAFC"/>
                </a:solidFill>
              </a:defRPr>
            </a:pPr>
            <a:r>
              <a:rPr sz="4050" b="1">
                <a:solidFill>
                  <a:srgbClr val="F8FAFC"/>
                </a:solidFill>
              </a:rPr>
              <a:t>看到這組訊號，該怎麼想</a:t>
            </a:r>
          </a:p>
        </p:txBody>
      </p:sp>
      <p:sp>
        <p:nvSpPr>
          <p:cNvPr id="5" name="slide-subtitle">
            <a:extLst xmlns:a="http://schemas.openxmlformats.org/drawingml/2006/main">
              <a:ext uri="{FF2B5EF4-FFF2-40B4-BE49-F238E27FC236}">
                <a16:creationId xmlns:a16="http://schemas.microsoft.com/office/drawing/2014/main" id="{B5E6DA89-3085-428B-846C-DF0720E882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828800"/>
            <a:ext cx="76200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 b="0">
                <a:solidFill>
                  <a:srgbClr val="CBD5E1"/>
                </a:solidFill>
              </a:defRPr>
            </a:pPr>
            <a:r>
              <a:rPr sz="1875" b="0">
                <a:solidFill>
                  <a:srgbClr val="CBD5E1"/>
                </a:solidFill>
              </a:rPr>
              <a:t>這是消費者最常問的一組訊號：看起來很強，但也最容易忽略波動風險。</a:t>
            </a:r>
          </a:p>
        </p:txBody>
      </p:sp>
      <p:sp>
        <p:nvSpPr>
          <p:cNvPr id="6" name="combo-pill-break">
            <a:extLst xmlns:a="http://schemas.openxmlformats.org/drawingml/2006/main">
              <a:ext uri="{FF2B5EF4-FFF2-40B4-BE49-F238E27FC236}">
                <a16:creationId xmlns:a16="http://schemas.microsoft.com/office/drawing/2014/main" id="{E084C4CA-5C03-4AF6-B657-76BAB7FB28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408170"/>
            <a:ext cx="1257300" cy="44196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A855F7">
              <a:alpha val="16471"/>
            </a:srgbClr>
          </a:solidFill>
          <a:ln xmlns:a="http://schemas.openxmlformats.org/drawingml/2006/main" w="9525">
            <a:solidFill>
              <a:srgbClr val="A855F7"/>
            </a:solidFill>
            <a:prstDash val="solid"/>
          </a:ln>
        </p:spPr>
      </p:sp>
      <p:sp>
        <p:nvSpPr>
          <p:cNvPr id="7" name="combo-pill-break-text">
            <a:extLst xmlns:a="http://schemas.openxmlformats.org/drawingml/2006/main">
              <a:ext uri="{FF2B5EF4-FFF2-40B4-BE49-F238E27FC236}">
                <a16:creationId xmlns:a16="http://schemas.microsoft.com/office/drawing/2014/main" id="{6775911B-7A5B-40A2-B93A-3454415870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4495800"/>
            <a:ext cx="8382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A855F7"/>
                </a:solidFill>
              </a:defRPr>
            </a:pPr>
            <a:r>
              <a:rPr sz="1650" b="1">
                <a:solidFill>
                  <a:srgbClr val="A855F7"/>
                </a:solidFill>
              </a:rPr>
              <a:t>突破成長</a:t>
            </a:r>
          </a:p>
        </p:txBody>
      </p:sp>
      <p:sp>
        <p:nvSpPr>
          <p:cNvPr id="8" name="combo-pill-trend">
            <a:extLst xmlns:a="http://schemas.openxmlformats.org/drawingml/2006/main">
              <a:ext uri="{FF2B5EF4-FFF2-40B4-BE49-F238E27FC236}">
                <a16:creationId xmlns:a16="http://schemas.microsoft.com/office/drawing/2014/main" id="{4D36CD04-4A46-436F-9F89-F510CE3C8B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5021580"/>
            <a:ext cx="1257300" cy="44196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60A5FA">
              <a:alpha val="16471"/>
            </a:srgbClr>
          </a:solidFill>
          <a:ln xmlns:a="http://schemas.openxmlformats.org/drawingml/2006/main" w="9525">
            <a:solidFill>
              <a:srgbClr val="60A5FA"/>
            </a:solidFill>
            <a:prstDash val="solid"/>
          </a:ln>
        </p:spPr>
      </p:sp>
      <p:sp>
        <p:nvSpPr>
          <p:cNvPr id="9" name="combo-pill-trend-text">
            <a:extLst xmlns:a="http://schemas.openxmlformats.org/drawingml/2006/main">
              <a:ext uri="{FF2B5EF4-FFF2-40B4-BE49-F238E27FC236}">
                <a16:creationId xmlns:a16="http://schemas.microsoft.com/office/drawing/2014/main" id="{CB325FD2-1A88-46C3-9A5D-B1A17203D3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5105400"/>
            <a:ext cx="8382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60A5FA"/>
                </a:solidFill>
              </a:defRPr>
            </a:pPr>
            <a:r>
              <a:rPr sz="1650" b="1">
                <a:solidFill>
                  <a:srgbClr val="60A5FA"/>
                </a:solidFill>
              </a:rPr>
              <a:t>趨勢動能</a:t>
            </a:r>
          </a:p>
        </p:txBody>
      </p:sp>
      <p:sp>
        <p:nvSpPr>
          <p:cNvPr id="10" name="combo-pill-vol">
            <a:extLst xmlns:a="http://schemas.openxmlformats.org/drawingml/2006/main">
              <a:ext uri="{FF2B5EF4-FFF2-40B4-BE49-F238E27FC236}">
                <a16:creationId xmlns:a16="http://schemas.microsoft.com/office/drawing/2014/main" id="{DB10559B-1F2B-423D-BAB1-BF72052944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5634990"/>
            <a:ext cx="1047750" cy="44196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EF4444">
              <a:alpha val="16471"/>
            </a:srgbClr>
          </a:solidFill>
          <a:ln xmlns:a="http://schemas.openxmlformats.org/drawingml/2006/main" w="9525">
            <a:solidFill>
              <a:srgbClr val="EF4444"/>
            </a:solidFill>
            <a:prstDash val="solid"/>
          </a:ln>
        </p:spPr>
      </p:sp>
      <p:sp>
        <p:nvSpPr>
          <p:cNvPr id="11" name="combo-pill-vol-text">
            <a:extLst xmlns:a="http://schemas.openxmlformats.org/drawingml/2006/main">
              <a:ext uri="{FF2B5EF4-FFF2-40B4-BE49-F238E27FC236}">
                <a16:creationId xmlns:a16="http://schemas.microsoft.com/office/drawing/2014/main" id="{E8618A9C-4357-4CE8-B74D-8B9B70A4C7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5715000"/>
            <a:ext cx="6477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EF4444"/>
                </a:solidFill>
              </a:defRPr>
            </a:pPr>
            <a:r>
              <a:rPr sz="1650" b="1">
                <a:solidFill>
                  <a:srgbClr val="EF4444"/>
                </a:solidFill>
              </a:rPr>
              <a:t>高波動</a:t>
            </a:r>
          </a:p>
        </p:txBody>
      </p:sp>
      <p:sp>
        <p:nvSpPr>
          <p:cNvPr id="12" name="combo-rule">
            <a:extLst xmlns:a="http://schemas.openxmlformats.org/drawingml/2006/main">
              <a:ext uri="{FF2B5EF4-FFF2-40B4-BE49-F238E27FC236}">
                <a16:creationId xmlns:a16="http://schemas.microsoft.com/office/drawing/2014/main" id="{A128F7C9-B5A1-4389-82C0-69D3B15870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248400"/>
            <a:ext cx="40005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34155"/>
          </a:solidFill>
          <a:ln xmlns:a="http://schemas.openxmlformats.org/drawingml/2006/main" w="0">
            <a:solidFill>
              <a:srgbClr val="334155"/>
            </a:solidFill>
            <a:prstDash val="solid"/>
          </a:ln>
        </p:spPr>
      </p:sp>
      <p:sp>
        <p:nvSpPr>
          <p:cNvPr id="13" name="combo-signals">
            <a:extLst xmlns:a="http://schemas.openxmlformats.org/drawingml/2006/main">
              <a:ext uri="{FF2B5EF4-FFF2-40B4-BE49-F238E27FC236}">
                <a16:creationId xmlns:a16="http://schemas.microsoft.com/office/drawing/2014/main" id="{891A23CF-2D57-452C-B051-4751A046D3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438900"/>
            <a:ext cx="5753100" cy="781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550" b="1">
                <a:solidFill>
                  <a:srgbClr val="F8FAFC"/>
                </a:solidFill>
              </a:defRPr>
            </a:pPr>
            <a:r>
              <a:rPr sz="2550" b="1">
                <a:solidFill>
                  <a:srgbClr val="F8FAFC"/>
                </a:solidFill>
              </a:rPr>
              <a:t>均線多頭 / 布林突破 / CCI突破 / OBV向上</a:t>
            </a:r>
          </a:p>
        </p:txBody>
      </p:sp>
      <p:sp>
        <p:nvSpPr>
          <p:cNvPr id="14" name="combo-explain">
            <a:extLst xmlns:a="http://schemas.openxmlformats.org/drawingml/2006/main">
              <a:ext uri="{FF2B5EF4-FFF2-40B4-BE49-F238E27FC236}">
                <a16:creationId xmlns:a16="http://schemas.microsoft.com/office/drawing/2014/main" id="{58453DB0-2A25-4192-BE76-743D511552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52891" y="2404110"/>
            <a:ext cx="8815959" cy="6816090"/>
          </a:xfrm>
          <a:prstGeom xmlns:a="http://schemas.openxmlformats.org/drawingml/2006/main" prst="roundRect">
            <a:avLst>
              <a:gd name="adj" fmla="val 2515"/>
            </a:avLst>
          </a:prstGeom>
          <a:solidFill xmlns:a="http://schemas.openxmlformats.org/drawingml/2006/main">
            <a:srgbClr val="1E293B"/>
          </a:solidFill>
          <a:ln xmlns:a="http://schemas.openxmlformats.org/drawingml/2006/main" w="9525">
            <a:solidFill>
              <a:srgbClr val="334155"/>
            </a:solidFill>
            <a:prstDash val="solid"/>
          </a:ln>
        </p:spPr>
      </p:sp>
      <p:sp>
        <p:nvSpPr>
          <p:cNvPr id="15" name="combo-explain-title">
            <a:extLst xmlns:a="http://schemas.openxmlformats.org/drawingml/2006/main">
              <a:ext uri="{FF2B5EF4-FFF2-40B4-BE49-F238E27FC236}">
                <a16:creationId xmlns:a16="http://schemas.microsoft.com/office/drawing/2014/main" id="{698F7D95-54B5-47DE-AF70-8CA608BC8E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91600" y="4933950"/>
            <a:ext cx="8134350" cy="438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850" b="1">
                <a:solidFill>
                  <a:srgbClr val="F8FAFC"/>
                </a:solidFill>
              </a:defRPr>
            </a:pPr>
            <a:r>
              <a:rPr sz="2850" b="1">
                <a:solidFill>
                  <a:srgbClr val="F8FAFC"/>
                </a:solidFill>
              </a:rPr>
              <a:t>白話解讀</a:t>
            </a:r>
          </a:p>
        </p:txBody>
      </p:sp>
      <p:sp>
        <p:nvSpPr>
          <p:cNvPr id="16" name="combo-explain-main">
            <a:extLst xmlns:a="http://schemas.openxmlformats.org/drawingml/2006/main">
              <a:ext uri="{FF2B5EF4-FFF2-40B4-BE49-F238E27FC236}">
                <a16:creationId xmlns:a16="http://schemas.microsoft.com/office/drawing/2014/main" id="{04F912AE-F339-4F3B-A438-2CCA056D43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91600" y="5562600"/>
            <a:ext cx="8134350" cy="3619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325" b="1">
                <a:solidFill>
                  <a:srgbClr val="60A5FA"/>
                </a:solidFill>
              </a:defRPr>
            </a:pPr>
            <a:r>
              <a:rPr sz="2325" b="1">
                <a:solidFill>
                  <a:srgbClr val="60A5FA"/>
                </a:solidFill>
              </a:rPr>
              <a:t>趨勢已偏多，價格正在突破，動能正在升溫，量能也有支持。</a:t>
            </a:r>
          </a:p>
        </p:txBody>
      </p:sp>
      <p:sp>
        <p:nvSpPr>
          <p:cNvPr id="17" name="combo-explain-body">
            <a:extLst xmlns:a="http://schemas.openxmlformats.org/drawingml/2006/main">
              <a:ext uri="{FF2B5EF4-FFF2-40B4-BE49-F238E27FC236}">
                <a16:creationId xmlns:a16="http://schemas.microsoft.com/office/drawing/2014/main" id="{D6AC3EDC-C8FB-46F6-A348-ED203D3659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91600" y="6115050"/>
            <a:ext cx="8134350" cy="571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 b="0">
                <a:solidFill>
                  <a:srgbClr val="CBD5E1"/>
                </a:solidFill>
              </a:defRPr>
            </a:pPr>
            <a:r>
              <a:rPr sz="1875" b="0">
                <a:solidFill>
                  <a:srgbClr val="CBD5E1"/>
                </a:solidFill>
              </a:rPr>
              <a:t>但同時出現高波動時，代表當天漲跌已經很大。下一步不是直接追，而是打開 K 線確認位置、成交量與回檔支撐。</a:t>
            </a:r>
          </a:p>
        </p:txBody>
      </p:sp>
      <p:sp>
        <p:nvSpPr>
          <p:cNvPr id="18" name="footer-risk">
            <a:extLst xmlns:a="http://schemas.openxmlformats.org/drawingml/2006/main">
              <a:ext uri="{FF2B5EF4-FFF2-40B4-BE49-F238E27FC236}">
                <a16:creationId xmlns:a16="http://schemas.microsoft.com/office/drawing/2014/main" id="{B3F294CD-D268-49FC-AC3C-C0EC7EC5CF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9505950"/>
            <a:ext cx="1664970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 b="0">
                <a:solidFill>
                  <a:srgbClr val="94A3B8"/>
                </a:solidFill>
              </a:defRPr>
            </a:pPr>
            <a:r>
              <a:rPr sz="1125" b="0">
                <a:solidFill>
                  <a:srgbClr val="94A3B8"/>
                </a:solidFill>
              </a:rPr>
              <a:t>本簡報為產品操作教學與指標解讀，不構成投資建議。投資決策請自行判斷並自負風險。</a:t>
            </a:r>
          </a:p>
        </p:txBody>
      </p:sp>
    </p:spTree>
    <p:extLst>
      <p:ext uri="{BB962C8B-B14F-4D97-AF65-F5344CB8AC3E}">
        <p14:creationId xmlns:p14="http://schemas.microsoft.com/office/powerpoint/2010/main" val="505104155"/>
      </p:ext>
    </p:extLst>
  </p:cSld>
</p:sld>
</file>

<file path=ppt/slides/slide8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canvas">
            <a:extLst xmlns:a="http://schemas.openxmlformats.org/drawingml/2006/main">
              <a:ext uri="{FF2B5EF4-FFF2-40B4-BE49-F238E27FC236}">
                <a16:creationId xmlns:a16="http://schemas.microsoft.com/office/drawing/2014/main" id="{C7D599AD-2820-4753-B3A2-117256B4F2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72A"/>
          </a:solidFill>
        </p:spPr>
      </p:sp>
      <p:sp>
        <p:nvSpPr>
          <p:cNvPr id="2" name="brand-label">
            <a:extLst xmlns:a="http://schemas.openxmlformats.org/drawingml/2006/main">
              <a:ext uri="{FF2B5EF4-FFF2-40B4-BE49-F238E27FC236}">
                <a16:creationId xmlns:a16="http://schemas.microsoft.com/office/drawing/2014/main" id="{8E830B1C-BFAC-43AB-A16F-F7610DE503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09600"/>
            <a:ext cx="20764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60A5FA"/>
                </a:solidFill>
              </a:defRPr>
            </a:pPr>
            <a:r>
              <a:rPr sz="1350" b="1">
                <a:solidFill>
                  <a:srgbClr val="60A5FA"/>
                </a:solidFill>
              </a:rPr>
              <a:t>TW Decision｜台股盤後決策</a:t>
            </a:r>
          </a:p>
        </p:txBody>
      </p:sp>
      <p:sp>
        <p:nvSpPr>
          <p:cNvPr id="3" name="page-label">
            <a:extLst xmlns:a="http://schemas.openxmlformats.org/drawingml/2006/main">
              <a:ext uri="{FF2B5EF4-FFF2-40B4-BE49-F238E27FC236}">
                <a16:creationId xmlns:a16="http://schemas.microsoft.com/office/drawing/2014/main" id="{103A935A-FEB7-4F93-BEE1-F535147D71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297400" y="609600"/>
            <a:ext cx="1714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94A3B8"/>
                </a:solidFill>
              </a:defRPr>
            </a:pPr>
            <a:r>
              <a:rPr sz="1275" b="1">
                <a:solidFill>
                  <a:srgbClr val="94A3B8"/>
                </a:solidFill>
              </a:rPr>
              <a:t>08</a:t>
            </a:r>
          </a:p>
        </p:txBody>
      </p:sp>
      <p:sp>
        <p:nvSpPr>
          <p:cNvPr id="4" name="slide-title">
            <a:extLst xmlns:a="http://schemas.openxmlformats.org/drawingml/2006/main">
              <a:ext uri="{FF2B5EF4-FFF2-40B4-BE49-F238E27FC236}">
                <a16:creationId xmlns:a16="http://schemas.microsoft.com/office/drawing/2014/main" id="{AE1E64D1-AA82-4E6A-9B0B-FB52B6C90D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104900"/>
            <a:ext cx="4114800" cy="6286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4050" b="1">
                <a:solidFill>
                  <a:srgbClr val="F8FAFC"/>
                </a:solidFill>
              </a:defRPr>
            </a:pPr>
            <a:r>
              <a:rPr sz="4050" b="1">
                <a:solidFill>
                  <a:srgbClr val="F8FAFC"/>
                </a:solidFill>
              </a:rPr>
              <a:t>四個常見強勢訊號</a:t>
            </a:r>
          </a:p>
        </p:txBody>
      </p:sp>
      <p:sp>
        <p:nvSpPr>
          <p:cNvPr id="5" name="slide-subtitle">
            <a:extLst xmlns:a="http://schemas.openxmlformats.org/drawingml/2006/main">
              <a:ext uri="{FF2B5EF4-FFF2-40B4-BE49-F238E27FC236}">
                <a16:creationId xmlns:a16="http://schemas.microsoft.com/office/drawing/2014/main" id="{34CB454B-4063-4F73-9A31-91B2C3B954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828800"/>
            <a:ext cx="69151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 b="0">
                <a:solidFill>
                  <a:srgbClr val="CBD5E1"/>
                </a:solidFill>
              </a:defRPr>
            </a:pPr>
            <a:r>
              <a:rPr sz="1875" b="0">
                <a:solidFill>
                  <a:srgbClr val="CBD5E1"/>
                </a:solidFill>
              </a:rPr>
              <a:t>這四個訊號經常一起出現在突破型標的上，但各自代表不同面向。</a:t>
            </a:r>
          </a:p>
        </p:txBody>
      </p:sp>
      <p:sp>
        <p:nvSpPr>
          <p:cNvPr id="6" name="signal-ma">
            <a:extLst xmlns:a="http://schemas.openxmlformats.org/drawingml/2006/main">
              <a:ext uri="{FF2B5EF4-FFF2-40B4-BE49-F238E27FC236}">
                <a16:creationId xmlns:a16="http://schemas.microsoft.com/office/drawing/2014/main" id="{830609E1-5C00-4461-8ABA-FAAFD98B11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404110"/>
            <a:ext cx="8210550" cy="3293745"/>
          </a:xfrm>
          <a:prstGeom xmlns:a="http://schemas.openxmlformats.org/drawingml/2006/main" prst="roundRect">
            <a:avLst>
              <a:gd name="adj" fmla="val 4627"/>
            </a:avLst>
          </a:prstGeom>
          <a:solidFill xmlns:a="http://schemas.openxmlformats.org/drawingml/2006/main">
            <a:srgbClr val="1E293B"/>
          </a:solidFill>
          <a:ln xmlns:a="http://schemas.openxmlformats.org/drawingml/2006/main" w="9525">
            <a:solidFill>
              <a:srgbClr val="334155"/>
            </a:solidFill>
            <a:prstDash val="solid"/>
          </a:ln>
        </p:spPr>
      </p:sp>
      <p:sp>
        <p:nvSpPr>
          <p:cNvPr id="7" name="signal-ma-title">
            <a:extLst xmlns:a="http://schemas.openxmlformats.org/drawingml/2006/main">
              <a:ext uri="{FF2B5EF4-FFF2-40B4-BE49-F238E27FC236}">
                <a16:creationId xmlns:a16="http://schemas.microsoft.com/office/drawing/2014/main" id="{5EC54EA9-566E-43E8-8757-CCB59CC921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2647950"/>
            <a:ext cx="767715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400" b="1">
                <a:solidFill>
                  <a:srgbClr val="60A5FA"/>
                </a:solidFill>
              </a:defRPr>
            </a:pPr>
            <a:r>
              <a:rPr sz="2400" b="1">
                <a:solidFill>
                  <a:srgbClr val="60A5FA"/>
                </a:solidFill>
              </a:rPr>
              <a:t>均線多頭</a:t>
            </a:r>
          </a:p>
        </p:txBody>
      </p:sp>
      <p:sp>
        <p:nvSpPr>
          <p:cNvPr id="8" name="signal-ma-condition">
            <a:extLst xmlns:a="http://schemas.openxmlformats.org/drawingml/2006/main">
              <a:ext uri="{FF2B5EF4-FFF2-40B4-BE49-F238E27FC236}">
                <a16:creationId xmlns:a16="http://schemas.microsoft.com/office/drawing/2014/main" id="{F1ECB718-7712-4D01-B7E6-14B4B484FC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3143250"/>
            <a:ext cx="76771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0">
                <a:solidFill>
                  <a:srgbClr val="CBD5E1"/>
                </a:solidFill>
              </a:defRPr>
            </a:pPr>
            <a:r>
              <a:rPr sz="1650" b="0">
                <a:solidFill>
                  <a:srgbClr val="CBD5E1"/>
                </a:solidFill>
              </a:rPr>
              <a:t>收盤價在 MA20 之上，且 MA20 高於 MA60。</a:t>
            </a:r>
          </a:p>
        </p:txBody>
      </p:sp>
      <p:sp>
        <p:nvSpPr>
          <p:cNvPr id="9" name="signal-ma-rule">
            <a:extLst xmlns:a="http://schemas.openxmlformats.org/drawingml/2006/main">
              <a:ext uri="{FF2B5EF4-FFF2-40B4-BE49-F238E27FC236}">
                <a16:creationId xmlns:a16="http://schemas.microsoft.com/office/drawing/2014/main" id="{DB010CB6-D8B9-4EE2-BCC0-E74178A6DE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3543300"/>
            <a:ext cx="14287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0A5FA"/>
          </a:solidFill>
          <a:ln xmlns:a="http://schemas.openxmlformats.org/drawingml/2006/main" w="0">
            <a:solidFill>
              <a:srgbClr val="60A5FA"/>
            </a:solidFill>
            <a:prstDash val="solid"/>
          </a:ln>
        </p:spPr>
      </p:sp>
      <p:sp>
        <p:nvSpPr>
          <p:cNvPr id="10" name="signal-ma-meaning">
            <a:extLst xmlns:a="http://schemas.openxmlformats.org/drawingml/2006/main">
              <a:ext uri="{FF2B5EF4-FFF2-40B4-BE49-F238E27FC236}">
                <a16:creationId xmlns:a16="http://schemas.microsoft.com/office/drawing/2014/main" id="{52AEF89F-1C1F-4A38-B756-2E6CA47B07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3695700"/>
            <a:ext cx="76771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1">
                <a:solidFill>
                  <a:srgbClr val="F8FAFC"/>
                </a:solidFill>
              </a:defRPr>
            </a:pPr>
            <a:r>
              <a:rPr sz="1800" b="1">
                <a:solidFill>
                  <a:srgbClr val="F8FAFC"/>
                </a:solidFill>
              </a:rPr>
              <a:t>中短期趨勢偏多，不只是單日反彈。</a:t>
            </a:r>
          </a:p>
        </p:txBody>
      </p:sp>
      <p:sp>
        <p:nvSpPr>
          <p:cNvPr id="11" name="signal-bb">
            <a:extLst xmlns:a="http://schemas.openxmlformats.org/drawingml/2006/main">
              <a:ext uri="{FF2B5EF4-FFF2-40B4-BE49-F238E27FC236}">
                <a16:creationId xmlns:a16="http://schemas.microsoft.com/office/drawing/2014/main" id="{2E67CAA4-9BC3-4103-9545-2ADC022A8B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58300" y="2404110"/>
            <a:ext cx="8210550" cy="3293745"/>
          </a:xfrm>
          <a:prstGeom xmlns:a="http://schemas.openxmlformats.org/drawingml/2006/main" prst="roundRect">
            <a:avLst>
              <a:gd name="adj" fmla="val 4627"/>
            </a:avLst>
          </a:prstGeom>
          <a:solidFill xmlns:a="http://schemas.openxmlformats.org/drawingml/2006/main">
            <a:srgbClr val="1E293B"/>
          </a:solidFill>
          <a:ln xmlns:a="http://schemas.openxmlformats.org/drawingml/2006/main" w="9525">
            <a:solidFill>
              <a:srgbClr val="334155"/>
            </a:solidFill>
            <a:prstDash val="solid"/>
          </a:ln>
        </p:spPr>
      </p:sp>
      <p:sp>
        <p:nvSpPr>
          <p:cNvPr id="12" name="signal-bb-title">
            <a:extLst xmlns:a="http://schemas.openxmlformats.org/drawingml/2006/main">
              <a:ext uri="{FF2B5EF4-FFF2-40B4-BE49-F238E27FC236}">
                <a16:creationId xmlns:a16="http://schemas.microsoft.com/office/drawing/2014/main" id="{C4DABDAC-0C79-4215-9648-A913D966AB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0" y="2647950"/>
            <a:ext cx="767715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400" b="1">
                <a:solidFill>
                  <a:srgbClr val="A855F7"/>
                </a:solidFill>
              </a:defRPr>
            </a:pPr>
            <a:r>
              <a:rPr sz="2400" b="1">
                <a:solidFill>
                  <a:srgbClr val="A855F7"/>
                </a:solidFill>
              </a:rPr>
              <a:t>布林突破</a:t>
            </a:r>
          </a:p>
        </p:txBody>
      </p:sp>
      <p:sp>
        <p:nvSpPr>
          <p:cNvPr id="13" name="signal-bb-condition">
            <a:extLst xmlns:a="http://schemas.openxmlformats.org/drawingml/2006/main">
              <a:ext uri="{FF2B5EF4-FFF2-40B4-BE49-F238E27FC236}">
                <a16:creationId xmlns:a16="http://schemas.microsoft.com/office/drawing/2014/main" id="{C8817984-ACF2-4A89-8AEB-C7F7E1374A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0" y="3143250"/>
            <a:ext cx="76771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0">
                <a:solidFill>
                  <a:srgbClr val="CBD5E1"/>
                </a:solidFill>
              </a:defRPr>
            </a:pPr>
            <a:r>
              <a:rPr sz="1650" b="0">
                <a:solidFill>
                  <a:srgbClr val="CBD5E1"/>
                </a:solidFill>
              </a:rPr>
              <a:t>收盤價突破布林通道上軌。</a:t>
            </a:r>
          </a:p>
        </p:txBody>
      </p:sp>
      <p:sp>
        <p:nvSpPr>
          <p:cNvPr id="14" name="signal-bb-rule">
            <a:extLst xmlns:a="http://schemas.openxmlformats.org/drawingml/2006/main">
              <a:ext uri="{FF2B5EF4-FFF2-40B4-BE49-F238E27FC236}">
                <a16:creationId xmlns:a16="http://schemas.microsoft.com/office/drawing/2014/main" id="{4A3F7655-3023-41F7-8E3B-AB5726F2B1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0" y="3543300"/>
            <a:ext cx="14287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A855F7"/>
          </a:solidFill>
          <a:ln xmlns:a="http://schemas.openxmlformats.org/drawingml/2006/main" w="0">
            <a:solidFill>
              <a:srgbClr val="A855F7"/>
            </a:solidFill>
            <a:prstDash val="solid"/>
          </a:ln>
        </p:spPr>
      </p:sp>
      <p:sp>
        <p:nvSpPr>
          <p:cNvPr id="15" name="signal-bb-meaning">
            <a:extLst xmlns:a="http://schemas.openxmlformats.org/drawingml/2006/main">
              <a:ext uri="{FF2B5EF4-FFF2-40B4-BE49-F238E27FC236}">
                <a16:creationId xmlns:a16="http://schemas.microsoft.com/office/drawing/2014/main" id="{DD066561-85CF-49EA-8501-E0B9C4DAD6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0" y="3695700"/>
            <a:ext cx="76771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1">
                <a:solidFill>
                  <a:srgbClr val="F8FAFC"/>
                </a:solidFill>
              </a:defRPr>
            </a:pPr>
            <a:r>
              <a:rPr sz="1800" b="1">
                <a:solidFill>
                  <a:srgbClr val="F8FAFC"/>
                </a:solidFill>
              </a:rPr>
              <a:t>股價超出近期常態波動區間，常見於突破或急漲。</a:t>
            </a:r>
          </a:p>
        </p:txBody>
      </p:sp>
      <p:sp>
        <p:nvSpPr>
          <p:cNvPr id="16" name="signal-cci">
            <a:extLst xmlns:a="http://schemas.openxmlformats.org/drawingml/2006/main">
              <a:ext uri="{FF2B5EF4-FFF2-40B4-BE49-F238E27FC236}">
                <a16:creationId xmlns:a16="http://schemas.microsoft.com/office/drawing/2014/main" id="{C81E4CF0-C898-49A7-B093-103ACDF259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5926455"/>
            <a:ext cx="8210550" cy="3293745"/>
          </a:xfrm>
          <a:prstGeom xmlns:a="http://schemas.openxmlformats.org/drawingml/2006/main" prst="roundRect">
            <a:avLst>
              <a:gd name="adj" fmla="val 4627"/>
            </a:avLst>
          </a:prstGeom>
          <a:solidFill xmlns:a="http://schemas.openxmlformats.org/drawingml/2006/main">
            <a:srgbClr val="1E293B"/>
          </a:solidFill>
          <a:ln xmlns:a="http://schemas.openxmlformats.org/drawingml/2006/main" w="9525">
            <a:solidFill>
              <a:srgbClr val="334155"/>
            </a:solidFill>
            <a:prstDash val="solid"/>
          </a:ln>
        </p:spPr>
      </p:sp>
      <p:sp>
        <p:nvSpPr>
          <p:cNvPr id="17" name="signal-cci-title">
            <a:extLst xmlns:a="http://schemas.openxmlformats.org/drawingml/2006/main">
              <a:ext uri="{FF2B5EF4-FFF2-40B4-BE49-F238E27FC236}">
                <a16:creationId xmlns:a16="http://schemas.microsoft.com/office/drawing/2014/main" id="{7277961B-703F-48CF-B07B-1305C3AB84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6172200"/>
            <a:ext cx="767715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400" b="1">
                <a:solidFill>
                  <a:srgbClr val="F59E0B"/>
                </a:solidFill>
              </a:defRPr>
            </a:pPr>
            <a:r>
              <a:rPr sz="2400" b="1">
                <a:solidFill>
                  <a:srgbClr val="F59E0B"/>
                </a:solidFill>
              </a:rPr>
              <a:t>CCI突破</a:t>
            </a:r>
          </a:p>
        </p:txBody>
      </p:sp>
      <p:sp>
        <p:nvSpPr>
          <p:cNvPr id="18" name="signal-cci-condition">
            <a:extLst xmlns:a="http://schemas.openxmlformats.org/drawingml/2006/main">
              <a:ext uri="{FF2B5EF4-FFF2-40B4-BE49-F238E27FC236}">
                <a16:creationId xmlns:a16="http://schemas.microsoft.com/office/drawing/2014/main" id="{0E6C2F0F-0AF7-4F96-A9C7-C292621EF2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6667500"/>
            <a:ext cx="76771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0">
                <a:solidFill>
                  <a:srgbClr val="CBD5E1"/>
                </a:solidFill>
              </a:defRPr>
            </a:pPr>
            <a:r>
              <a:rPr sz="1650" b="0">
                <a:solidFill>
                  <a:srgbClr val="CBD5E1"/>
                </a:solidFill>
              </a:rPr>
              <a:t>CCI 由 100 以下突破到 100 以上。</a:t>
            </a:r>
          </a:p>
        </p:txBody>
      </p:sp>
      <p:sp>
        <p:nvSpPr>
          <p:cNvPr id="19" name="signal-cci-rule">
            <a:extLst xmlns:a="http://schemas.openxmlformats.org/drawingml/2006/main">
              <a:ext uri="{FF2B5EF4-FFF2-40B4-BE49-F238E27FC236}">
                <a16:creationId xmlns:a16="http://schemas.microsoft.com/office/drawing/2014/main" id="{1AC086CC-1DEA-4AEE-B85F-C173A647B9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7067550"/>
            <a:ext cx="14287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59E0B"/>
          </a:solidFill>
          <a:ln xmlns:a="http://schemas.openxmlformats.org/drawingml/2006/main" w="0">
            <a:solidFill>
              <a:srgbClr val="F59E0B"/>
            </a:solidFill>
            <a:prstDash val="solid"/>
          </a:ln>
        </p:spPr>
      </p:sp>
      <p:sp>
        <p:nvSpPr>
          <p:cNvPr id="20" name="signal-cci-meaning">
            <a:extLst xmlns:a="http://schemas.openxmlformats.org/drawingml/2006/main">
              <a:ext uri="{FF2B5EF4-FFF2-40B4-BE49-F238E27FC236}">
                <a16:creationId xmlns:a16="http://schemas.microsoft.com/office/drawing/2014/main" id="{F9C78042-3BE4-4F71-86EE-BC470449AE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7219950"/>
            <a:ext cx="76771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1">
                <a:solidFill>
                  <a:srgbClr val="F8FAFC"/>
                </a:solidFill>
              </a:defRPr>
            </a:pPr>
            <a:r>
              <a:rPr sz="1800" b="1">
                <a:solidFill>
                  <a:srgbClr val="F8FAFC"/>
                </a:solidFill>
              </a:rPr>
              <a:t>動能從普通轉強，推升力道變明顯。</a:t>
            </a:r>
          </a:p>
        </p:txBody>
      </p:sp>
      <p:sp>
        <p:nvSpPr>
          <p:cNvPr id="21" name="signal-obv">
            <a:extLst xmlns:a="http://schemas.openxmlformats.org/drawingml/2006/main">
              <a:ext uri="{FF2B5EF4-FFF2-40B4-BE49-F238E27FC236}">
                <a16:creationId xmlns:a16="http://schemas.microsoft.com/office/drawing/2014/main" id="{CAEE3C07-93FB-4996-A5A1-43C2B4444D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58300" y="5926455"/>
            <a:ext cx="8210550" cy="3293745"/>
          </a:xfrm>
          <a:prstGeom xmlns:a="http://schemas.openxmlformats.org/drawingml/2006/main" prst="roundRect">
            <a:avLst>
              <a:gd name="adj" fmla="val 4627"/>
            </a:avLst>
          </a:prstGeom>
          <a:solidFill xmlns:a="http://schemas.openxmlformats.org/drawingml/2006/main">
            <a:srgbClr val="1E293B"/>
          </a:solidFill>
          <a:ln xmlns:a="http://schemas.openxmlformats.org/drawingml/2006/main" w="9525">
            <a:solidFill>
              <a:srgbClr val="334155"/>
            </a:solidFill>
            <a:prstDash val="solid"/>
          </a:ln>
        </p:spPr>
      </p:sp>
      <p:sp>
        <p:nvSpPr>
          <p:cNvPr id="22" name="signal-obv-title">
            <a:extLst xmlns:a="http://schemas.openxmlformats.org/drawingml/2006/main">
              <a:ext uri="{FF2B5EF4-FFF2-40B4-BE49-F238E27FC236}">
                <a16:creationId xmlns:a16="http://schemas.microsoft.com/office/drawing/2014/main" id="{390B4A60-479A-47BF-AD5C-C9F395A5DA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0" y="6172200"/>
            <a:ext cx="767715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400" b="1">
                <a:solidFill>
                  <a:srgbClr val="22C55E"/>
                </a:solidFill>
              </a:defRPr>
            </a:pPr>
            <a:r>
              <a:rPr sz="2400" b="1">
                <a:solidFill>
                  <a:srgbClr val="22C55E"/>
                </a:solidFill>
              </a:rPr>
              <a:t>OBV向上</a:t>
            </a:r>
          </a:p>
        </p:txBody>
      </p:sp>
      <p:sp>
        <p:nvSpPr>
          <p:cNvPr id="23" name="signal-obv-condition">
            <a:extLst xmlns:a="http://schemas.openxmlformats.org/drawingml/2006/main">
              <a:ext uri="{FF2B5EF4-FFF2-40B4-BE49-F238E27FC236}">
                <a16:creationId xmlns:a16="http://schemas.microsoft.com/office/drawing/2014/main" id="{2A637C59-C6DE-4760-972C-CA69EEA419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0" y="6667500"/>
            <a:ext cx="76771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0">
                <a:solidFill>
                  <a:srgbClr val="CBD5E1"/>
                </a:solidFill>
              </a:defRPr>
            </a:pPr>
            <a:r>
              <a:rPr sz="1650" b="0">
                <a:solidFill>
                  <a:srgbClr val="CBD5E1"/>
                </a:solidFill>
              </a:rPr>
              <a:t>OBV 高於 OBV 20 日均線。</a:t>
            </a:r>
          </a:p>
        </p:txBody>
      </p:sp>
      <p:sp>
        <p:nvSpPr>
          <p:cNvPr id="24" name="signal-obv-rule">
            <a:extLst xmlns:a="http://schemas.openxmlformats.org/drawingml/2006/main">
              <a:ext uri="{FF2B5EF4-FFF2-40B4-BE49-F238E27FC236}">
                <a16:creationId xmlns:a16="http://schemas.microsoft.com/office/drawing/2014/main" id="{01AFFEBC-80EB-42D3-86B4-DA5D7F7044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0" y="7067550"/>
            <a:ext cx="14287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2C55E"/>
          </a:solidFill>
          <a:ln xmlns:a="http://schemas.openxmlformats.org/drawingml/2006/main" w="0">
            <a:solidFill>
              <a:srgbClr val="22C55E"/>
            </a:solidFill>
            <a:prstDash val="solid"/>
          </a:ln>
        </p:spPr>
      </p:sp>
      <p:sp>
        <p:nvSpPr>
          <p:cNvPr id="25" name="signal-obv-meaning">
            <a:extLst xmlns:a="http://schemas.openxmlformats.org/drawingml/2006/main">
              <a:ext uri="{FF2B5EF4-FFF2-40B4-BE49-F238E27FC236}">
                <a16:creationId xmlns:a16="http://schemas.microsoft.com/office/drawing/2014/main" id="{6D4FDEAA-C1D9-4EC7-9601-26C452817C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0" y="7219950"/>
            <a:ext cx="76771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1">
                <a:solidFill>
                  <a:srgbClr val="F8FAFC"/>
                </a:solidFill>
              </a:defRPr>
            </a:pPr>
            <a:r>
              <a:rPr sz="1800" b="1">
                <a:solidFill>
                  <a:srgbClr val="F8FAFC"/>
                </a:solidFill>
              </a:rPr>
              <a:t>量能流向偏正面，上漲日的量能累積較有支撐。</a:t>
            </a:r>
          </a:p>
        </p:txBody>
      </p:sp>
      <p:sp>
        <p:nvSpPr>
          <p:cNvPr id="26" name="footer-risk">
            <a:extLst xmlns:a="http://schemas.openxmlformats.org/drawingml/2006/main">
              <a:ext uri="{FF2B5EF4-FFF2-40B4-BE49-F238E27FC236}">
                <a16:creationId xmlns:a16="http://schemas.microsoft.com/office/drawing/2014/main" id="{3D62423B-0F3A-4590-BD58-C9C08C2D7F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9505950"/>
            <a:ext cx="1664970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 b="0">
                <a:solidFill>
                  <a:srgbClr val="94A3B8"/>
                </a:solidFill>
              </a:defRPr>
            </a:pPr>
            <a:r>
              <a:rPr sz="1125" b="0">
                <a:solidFill>
                  <a:srgbClr val="94A3B8"/>
                </a:solidFill>
              </a:rPr>
              <a:t>本簡報為產品操作教學與指標解讀，不構成投資建議。投資決策請自行判斷並自負風險。</a:t>
            </a:r>
          </a:p>
        </p:txBody>
      </p:sp>
    </p:spTree>
    <p:extLst>
      <p:ext uri="{BB962C8B-B14F-4D97-AF65-F5344CB8AC3E}">
        <p14:creationId xmlns:p14="http://schemas.microsoft.com/office/powerpoint/2010/main" val="2123782509"/>
      </p:ext>
    </p:extLst>
  </p:cSld>
</p:sld>
</file>

<file path=ppt/slides/slide9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canvas">
            <a:extLst xmlns:a="http://schemas.openxmlformats.org/drawingml/2006/main">
              <a:ext uri="{FF2B5EF4-FFF2-40B4-BE49-F238E27FC236}">
                <a16:creationId xmlns:a16="http://schemas.microsoft.com/office/drawing/2014/main" id="{55CE2467-FFF2-4531-B238-9D002995CB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72A"/>
          </a:solidFill>
        </p:spPr>
      </p:sp>
      <p:sp>
        <p:nvSpPr>
          <p:cNvPr id="2" name="brand-label">
            <a:extLst xmlns:a="http://schemas.openxmlformats.org/drawingml/2006/main">
              <a:ext uri="{FF2B5EF4-FFF2-40B4-BE49-F238E27FC236}">
                <a16:creationId xmlns:a16="http://schemas.microsoft.com/office/drawing/2014/main" id="{58CEBB28-B728-45F9-A799-7DBFF7A280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09600"/>
            <a:ext cx="20764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60A5FA"/>
                </a:solidFill>
              </a:defRPr>
            </a:pPr>
            <a:r>
              <a:rPr sz="1350" b="1">
                <a:solidFill>
                  <a:srgbClr val="60A5FA"/>
                </a:solidFill>
              </a:rPr>
              <a:t>TW Decision｜台股盤後決策</a:t>
            </a:r>
          </a:p>
        </p:txBody>
      </p:sp>
      <p:sp>
        <p:nvSpPr>
          <p:cNvPr id="3" name="page-label">
            <a:extLst xmlns:a="http://schemas.openxmlformats.org/drawingml/2006/main">
              <a:ext uri="{FF2B5EF4-FFF2-40B4-BE49-F238E27FC236}">
                <a16:creationId xmlns:a16="http://schemas.microsoft.com/office/drawing/2014/main" id="{864C187C-13DC-40DF-B656-A12FE4BA86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297400" y="609600"/>
            <a:ext cx="17145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94A3B8"/>
                </a:solidFill>
              </a:defRPr>
            </a:pPr>
            <a:r>
              <a:rPr sz="1275" b="1">
                <a:solidFill>
                  <a:srgbClr val="94A3B8"/>
                </a:solidFill>
              </a:rPr>
              <a:t>09</a:t>
            </a:r>
          </a:p>
        </p:txBody>
      </p:sp>
      <p:sp>
        <p:nvSpPr>
          <p:cNvPr id="4" name="slide-title">
            <a:extLst xmlns:a="http://schemas.openxmlformats.org/drawingml/2006/main">
              <a:ext uri="{FF2B5EF4-FFF2-40B4-BE49-F238E27FC236}">
                <a16:creationId xmlns:a16="http://schemas.microsoft.com/office/drawing/2014/main" id="{D55E861F-5A2A-4D29-8C6B-29BA7CEAB4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104900"/>
            <a:ext cx="3086100" cy="6286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4050" b="1">
                <a:solidFill>
                  <a:srgbClr val="F8FAFC"/>
                </a:solidFill>
              </a:defRPr>
            </a:pPr>
            <a:r>
              <a:rPr sz="4050" b="1">
                <a:solidFill>
                  <a:srgbClr val="F8FAFC"/>
                </a:solidFill>
              </a:rPr>
              <a:t>其他常見訊號</a:t>
            </a:r>
          </a:p>
        </p:txBody>
      </p:sp>
      <p:sp>
        <p:nvSpPr>
          <p:cNvPr id="5" name="slide-subtitle">
            <a:extLst xmlns:a="http://schemas.openxmlformats.org/drawingml/2006/main">
              <a:ext uri="{FF2B5EF4-FFF2-40B4-BE49-F238E27FC236}">
                <a16:creationId xmlns:a16="http://schemas.microsoft.com/office/drawing/2014/main" id="{7CFB156D-0A2D-46EA-883A-AD909686DA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828800"/>
            <a:ext cx="64389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 b="0">
                <a:solidFill>
                  <a:srgbClr val="CBD5E1"/>
                </a:solidFill>
              </a:defRPr>
            </a:pPr>
            <a:r>
              <a:rPr sz="1875" b="0">
                <a:solidFill>
                  <a:srgbClr val="CBD5E1"/>
                </a:solidFill>
              </a:rPr>
              <a:t>同樣是訊號，不一定都代表追強；有些偏突破，有些偏反彈。</a:t>
            </a:r>
          </a:p>
        </p:txBody>
      </p:sp>
      <p:sp>
        <p:nvSpPr>
          <p:cNvPr id="6" name="signal-macd">
            <a:extLst xmlns:a="http://schemas.openxmlformats.org/drawingml/2006/main">
              <a:ext uri="{FF2B5EF4-FFF2-40B4-BE49-F238E27FC236}">
                <a16:creationId xmlns:a16="http://schemas.microsoft.com/office/drawing/2014/main" id="{7A23A8BF-1164-49DE-A80D-B69A9B56E4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404110"/>
            <a:ext cx="5397500" cy="6816090"/>
          </a:xfrm>
          <a:prstGeom xmlns:a="http://schemas.openxmlformats.org/drawingml/2006/main" prst="roundRect">
            <a:avLst>
              <a:gd name="adj" fmla="val 2824"/>
            </a:avLst>
          </a:prstGeom>
          <a:solidFill xmlns:a="http://schemas.openxmlformats.org/drawingml/2006/main">
            <a:srgbClr val="1E293B"/>
          </a:solidFill>
          <a:ln xmlns:a="http://schemas.openxmlformats.org/drawingml/2006/main" w="9525">
            <a:solidFill>
              <a:srgbClr val="334155"/>
            </a:solidFill>
            <a:prstDash val="solid"/>
          </a:ln>
        </p:spPr>
      </p:sp>
      <p:sp>
        <p:nvSpPr>
          <p:cNvPr id="7" name="signal-macd-title">
            <a:extLst xmlns:a="http://schemas.openxmlformats.org/drawingml/2006/main">
              <a:ext uri="{FF2B5EF4-FFF2-40B4-BE49-F238E27FC236}">
                <a16:creationId xmlns:a16="http://schemas.microsoft.com/office/drawing/2014/main" id="{B17CC256-1641-49D5-A6E9-F7EB109B79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2647950"/>
            <a:ext cx="485775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400" b="1">
                <a:solidFill>
                  <a:srgbClr val="60A5FA"/>
                </a:solidFill>
              </a:defRPr>
            </a:pPr>
            <a:r>
              <a:rPr sz="2400" b="1">
                <a:solidFill>
                  <a:srgbClr val="60A5FA"/>
                </a:solidFill>
              </a:rPr>
              <a:t>MACD金叉</a:t>
            </a:r>
          </a:p>
        </p:txBody>
      </p:sp>
      <p:sp>
        <p:nvSpPr>
          <p:cNvPr id="8" name="signal-macd-condition">
            <a:extLst xmlns:a="http://schemas.openxmlformats.org/drawingml/2006/main">
              <a:ext uri="{FF2B5EF4-FFF2-40B4-BE49-F238E27FC236}">
                <a16:creationId xmlns:a16="http://schemas.microsoft.com/office/drawing/2014/main" id="{A578071C-DD5C-4D75-BDC9-84FBCE1C16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3143250"/>
            <a:ext cx="48577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0">
                <a:solidFill>
                  <a:srgbClr val="CBD5E1"/>
                </a:solidFill>
              </a:defRPr>
            </a:pPr>
            <a:r>
              <a:rPr sz="1650" b="0">
                <a:solidFill>
                  <a:srgbClr val="CBD5E1"/>
                </a:solidFill>
              </a:rPr>
              <a:t>MACD 線向上穿越訊號線。</a:t>
            </a:r>
          </a:p>
        </p:txBody>
      </p:sp>
      <p:sp>
        <p:nvSpPr>
          <p:cNvPr id="9" name="signal-macd-rule">
            <a:extLst xmlns:a="http://schemas.openxmlformats.org/drawingml/2006/main">
              <a:ext uri="{FF2B5EF4-FFF2-40B4-BE49-F238E27FC236}">
                <a16:creationId xmlns:a16="http://schemas.microsoft.com/office/drawing/2014/main" id="{2A705335-7ADC-4911-A426-CB9EF9C21F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3543300"/>
            <a:ext cx="14287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0A5FA"/>
          </a:solidFill>
          <a:ln xmlns:a="http://schemas.openxmlformats.org/drawingml/2006/main" w="0">
            <a:solidFill>
              <a:srgbClr val="60A5FA"/>
            </a:solidFill>
            <a:prstDash val="solid"/>
          </a:ln>
        </p:spPr>
      </p:sp>
      <p:sp>
        <p:nvSpPr>
          <p:cNvPr id="10" name="signal-macd-meaning">
            <a:extLst xmlns:a="http://schemas.openxmlformats.org/drawingml/2006/main">
              <a:ext uri="{FF2B5EF4-FFF2-40B4-BE49-F238E27FC236}">
                <a16:creationId xmlns:a16="http://schemas.microsoft.com/office/drawing/2014/main" id="{19DEA196-B7D7-4B7E-BDE8-25C8379E3F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3695700"/>
            <a:ext cx="48577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1">
                <a:solidFill>
                  <a:srgbClr val="F8FAFC"/>
                </a:solidFill>
              </a:defRPr>
            </a:pPr>
            <a:r>
              <a:rPr sz="1800" b="1">
                <a:solidFill>
                  <a:srgbClr val="F8FAFC"/>
                </a:solidFill>
              </a:rPr>
              <a:t>中短期動能轉強，是常見趨勢轉折觀察訊號。</a:t>
            </a:r>
          </a:p>
        </p:txBody>
      </p:sp>
      <p:sp>
        <p:nvSpPr>
          <p:cNvPr id="11" name="signal-volume">
            <a:extLst xmlns:a="http://schemas.openxmlformats.org/drawingml/2006/main">
              <a:ext uri="{FF2B5EF4-FFF2-40B4-BE49-F238E27FC236}">
                <a16:creationId xmlns:a16="http://schemas.microsoft.com/office/drawing/2014/main" id="{C60CA9FD-51A2-4603-9F88-D1B9805EB0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45250" y="2404110"/>
            <a:ext cx="5397500" cy="6816090"/>
          </a:xfrm>
          <a:prstGeom xmlns:a="http://schemas.openxmlformats.org/drawingml/2006/main" prst="roundRect">
            <a:avLst>
              <a:gd name="adj" fmla="val 2824"/>
            </a:avLst>
          </a:prstGeom>
          <a:solidFill xmlns:a="http://schemas.openxmlformats.org/drawingml/2006/main">
            <a:srgbClr val="1E293B"/>
          </a:solidFill>
          <a:ln xmlns:a="http://schemas.openxmlformats.org/drawingml/2006/main" w="9525">
            <a:solidFill>
              <a:srgbClr val="334155"/>
            </a:solidFill>
            <a:prstDash val="solid"/>
          </a:ln>
        </p:spPr>
      </p:sp>
      <p:sp>
        <p:nvSpPr>
          <p:cNvPr id="12" name="signal-volume-title">
            <a:extLst xmlns:a="http://schemas.openxmlformats.org/drawingml/2006/main">
              <a:ext uri="{FF2B5EF4-FFF2-40B4-BE49-F238E27FC236}">
                <a16:creationId xmlns:a16="http://schemas.microsoft.com/office/drawing/2014/main" id="{D8E2AD30-639B-43AB-A14E-2EF9775CE9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05600" y="2647950"/>
            <a:ext cx="485775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400" b="1">
                <a:solidFill>
                  <a:srgbClr val="F59E0B"/>
                </a:solidFill>
              </a:defRPr>
            </a:pPr>
            <a:r>
              <a:rPr sz="2400" b="1">
                <a:solidFill>
                  <a:srgbClr val="F59E0B"/>
                </a:solidFill>
              </a:rPr>
              <a:t>爆量</a:t>
            </a:r>
          </a:p>
        </p:txBody>
      </p:sp>
      <p:sp>
        <p:nvSpPr>
          <p:cNvPr id="13" name="signal-volume-condition">
            <a:extLst xmlns:a="http://schemas.openxmlformats.org/drawingml/2006/main">
              <a:ext uri="{FF2B5EF4-FFF2-40B4-BE49-F238E27FC236}">
                <a16:creationId xmlns:a16="http://schemas.microsoft.com/office/drawing/2014/main" id="{2FD7E19A-0854-4CAF-8204-DBE5DB6170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05600" y="3143250"/>
            <a:ext cx="48577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0">
                <a:solidFill>
                  <a:srgbClr val="CBD5E1"/>
                </a:solidFill>
              </a:defRPr>
            </a:pPr>
            <a:r>
              <a:rPr sz="1650" b="0">
                <a:solidFill>
                  <a:srgbClr val="CBD5E1"/>
                </a:solidFill>
              </a:rPr>
              <a:t>成交量大於 5 日均量的 1.5 倍。</a:t>
            </a:r>
          </a:p>
        </p:txBody>
      </p:sp>
      <p:sp>
        <p:nvSpPr>
          <p:cNvPr id="14" name="signal-volume-rule">
            <a:extLst xmlns:a="http://schemas.openxmlformats.org/drawingml/2006/main">
              <a:ext uri="{FF2B5EF4-FFF2-40B4-BE49-F238E27FC236}">
                <a16:creationId xmlns:a16="http://schemas.microsoft.com/office/drawing/2014/main" id="{FD1BE2A9-DFB6-4950-BE5F-696C128106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05600" y="3543300"/>
            <a:ext cx="14287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59E0B"/>
          </a:solidFill>
          <a:ln xmlns:a="http://schemas.openxmlformats.org/drawingml/2006/main" w="0">
            <a:solidFill>
              <a:srgbClr val="F59E0B"/>
            </a:solidFill>
            <a:prstDash val="solid"/>
          </a:ln>
        </p:spPr>
      </p:sp>
      <p:sp>
        <p:nvSpPr>
          <p:cNvPr id="15" name="signal-volume-meaning">
            <a:extLst xmlns:a="http://schemas.openxmlformats.org/drawingml/2006/main">
              <a:ext uri="{FF2B5EF4-FFF2-40B4-BE49-F238E27FC236}">
                <a16:creationId xmlns:a16="http://schemas.microsoft.com/office/drawing/2014/main" id="{EFBEA81D-09CF-40CD-846A-FCED76E2E9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05600" y="3695700"/>
            <a:ext cx="48577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1">
                <a:solidFill>
                  <a:srgbClr val="F8FAFC"/>
                </a:solidFill>
              </a:defRPr>
            </a:pPr>
            <a:r>
              <a:rPr sz="1800" b="1">
                <a:solidFill>
                  <a:srgbClr val="F8FAFC"/>
                </a:solidFill>
              </a:rPr>
              <a:t>市場關注度放大，要分辨是攻擊量還是出貨量。</a:t>
            </a:r>
          </a:p>
        </p:txBody>
      </p:sp>
      <p:sp>
        <p:nvSpPr>
          <p:cNvPr id="16" name="signal-kd">
            <a:extLst xmlns:a="http://schemas.openxmlformats.org/drawingml/2006/main">
              <a:ext uri="{FF2B5EF4-FFF2-40B4-BE49-F238E27FC236}">
                <a16:creationId xmlns:a16="http://schemas.microsoft.com/office/drawing/2014/main" id="{64C22BA6-E365-4FE2-B19F-F334367740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71350" y="2404110"/>
            <a:ext cx="5397500" cy="6816090"/>
          </a:xfrm>
          <a:prstGeom xmlns:a="http://schemas.openxmlformats.org/drawingml/2006/main" prst="roundRect">
            <a:avLst>
              <a:gd name="adj" fmla="val 2824"/>
            </a:avLst>
          </a:prstGeom>
          <a:solidFill xmlns:a="http://schemas.openxmlformats.org/drawingml/2006/main">
            <a:srgbClr val="1E293B"/>
          </a:solidFill>
          <a:ln xmlns:a="http://schemas.openxmlformats.org/drawingml/2006/main" w="9525">
            <a:solidFill>
              <a:srgbClr val="334155"/>
            </a:solidFill>
            <a:prstDash val="solid"/>
          </a:ln>
        </p:spPr>
      </p:sp>
      <p:sp>
        <p:nvSpPr>
          <p:cNvPr id="17" name="signal-kd-title">
            <a:extLst xmlns:a="http://schemas.openxmlformats.org/drawingml/2006/main">
              <a:ext uri="{FF2B5EF4-FFF2-40B4-BE49-F238E27FC236}">
                <a16:creationId xmlns:a16="http://schemas.microsoft.com/office/drawing/2014/main" id="{93A4CA66-1030-42D8-8BE0-18CFEE6B3E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44400" y="2647950"/>
            <a:ext cx="485775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400" b="1">
                <a:solidFill>
                  <a:srgbClr val="22C55E"/>
                </a:solidFill>
              </a:defRPr>
            </a:pPr>
            <a:r>
              <a:rPr sz="2400" b="1">
                <a:solidFill>
                  <a:srgbClr val="22C55E"/>
                </a:solidFill>
              </a:rPr>
              <a:t>低檔金叉</a:t>
            </a:r>
          </a:p>
        </p:txBody>
      </p:sp>
      <p:sp>
        <p:nvSpPr>
          <p:cNvPr id="18" name="signal-kd-condition">
            <a:extLst xmlns:a="http://schemas.openxmlformats.org/drawingml/2006/main">
              <a:ext uri="{FF2B5EF4-FFF2-40B4-BE49-F238E27FC236}">
                <a16:creationId xmlns:a16="http://schemas.microsoft.com/office/drawing/2014/main" id="{5BF439E2-5DCD-4DE2-8172-37C72C5786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44400" y="3143250"/>
            <a:ext cx="48577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0">
                <a:solidFill>
                  <a:srgbClr val="CBD5E1"/>
                </a:solidFill>
              </a:defRPr>
            </a:pPr>
            <a:r>
              <a:rPr sz="1650" b="0">
                <a:solidFill>
                  <a:srgbClr val="CBD5E1"/>
                </a:solidFill>
              </a:rPr>
              <a:t>K 上穿 D，且搭配 RSI 偏低。</a:t>
            </a:r>
          </a:p>
        </p:txBody>
      </p:sp>
      <p:sp>
        <p:nvSpPr>
          <p:cNvPr id="19" name="signal-kd-rule">
            <a:extLst xmlns:a="http://schemas.openxmlformats.org/drawingml/2006/main">
              <a:ext uri="{FF2B5EF4-FFF2-40B4-BE49-F238E27FC236}">
                <a16:creationId xmlns:a16="http://schemas.microsoft.com/office/drawing/2014/main" id="{A9343406-9167-4F90-BC55-28CF6A096D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44400" y="3543300"/>
            <a:ext cx="14287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2C55E"/>
          </a:solidFill>
          <a:ln xmlns:a="http://schemas.openxmlformats.org/drawingml/2006/main" w="0">
            <a:solidFill>
              <a:srgbClr val="22C55E"/>
            </a:solidFill>
            <a:prstDash val="solid"/>
          </a:ln>
        </p:spPr>
      </p:sp>
      <p:sp>
        <p:nvSpPr>
          <p:cNvPr id="20" name="signal-kd-meaning">
            <a:extLst xmlns:a="http://schemas.openxmlformats.org/drawingml/2006/main">
              <a:ext uri="{FF2B5EF4-FFF2-40B4-BE49-F238E27FC236}">
                <a16:creationId xmlns:a16="http://schemas.microsoft.com/office/drawing/2014/main" id="{A78EB54D-DAA1-4726-A8E1-408F20B1F0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44400" y="3695700"/>
            <a:ext cx="48577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1">
                <a:solidFill>
                  <a:srgbClr val="F8FAFC"/>
                </a:solidFill>
              </a:defRPr>
            </a:pPr>
            <a:r>
              <a:rPr sz="1800" b="1">
                <a:solidFill>
                  <a:srgbClr val="F8FAFC"/>
                </a:solidFill>
              </a:rPr>
              <a:t>偏向低檔反彈觀察，不等同於趨勢已經轉多。</a:t>
            </a:r>
          </a:p>
        </p:txBody>
      </p:sp>
      <p:sp>
        <p:nvSpPr>
          <p:cNvPr id="21" name="footer-risk">
            <a:extLst xmlns:a="http://schemas.openxmlformats.org/drawingml/2006/main">
              <a:ext uri="{FF2B5EF4-FFF2-40B4-BE49-F238E27FC236}">
                <a16:creationId xmlns:a16="http://schemas.microsoft.com/office/drawing/2014/main" id="{6CEA0961-60BD-4749-8A1D-7C3C77CD1B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9505950"/>
            <a:ext cx="1664970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125" b="0">
                <a:solidFill>
                  <a:srgbClr val="94A3B8"/>
                </a:solidFill>
              </a:defRPr>
            </a:pPr>
            <a:r>
              <a:rPr sz="1125" b="0">
                <a:solidFill>
                  <a:srgbClr val="94A3B8"/>
                </a:solidFill>
              </a:rPr>
              <a:t>本簡報為產品操作教學與指標解讀，不構成投資建議。投資決策請自行判斷並自負風險。</a:t>
            </a:r>
          </a:p>
        </p:txBody>
      </p:sp>
    </p:spTree>
    <p:extLst>
      <p:ext uri="{BB962C8B-B14F-4D97-AF65-F5344CB8AC3E}">
        <p14:creationId xmlns:p14="http://schemas.microsoft.com/office/powerpoint/2010/main" val="950210223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2026-04-29T11:48:52.2570000Z</dcterms:created>
  <dcterms:modified xsi:type="dcterms:W3CDTF">2026-04-29T11:48:52.2570000Z</dcterms:modified>
</coreProperties>
</file>